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9"/>
  </p:notesMasterIdLst>
  <p:handoutMasterIdLst>
    <p:handoutMasterId r:id="rId20"/>
  </p:handoutMasterIdLst>
  <p:sldIdLst>
    <p:sldId id="256" r:id="rId5"/>
    <p:sldId id="273" r:id="rId6"/>
    <p:sldId id="259" r:id="rId7"/>
    <p:sldId id="258" r:id="rId8"/>
    <p:sldId id="267" r:id="rId9"/>
    <p:sldId id="257" r:id="rId10"/>
    <p:sldId id="266" r:id="rId11"/>
    <p:sldId id="265" r:id="rId12"/>
    <p:sldId id="268" r:id="rId13"/>
    <p:sldId id="262" r:id="rId14"/>
    <p:sldId id="269" r:id="rId15"/>
    <p:sldId id="263" r:id="rId16"/>
    <p:sldId id="274" r:id="rId17"/>
    <p:sldId id="277" r:id="rId18"/>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A28741-BEF1-4665-93CF-351AD452274E}" v="36" dt="2019-09-18T06:35:59.866"/>
    <p1510:client id="{09C74C28-EB8B-7A1B-D9C7-CEE69BCCDB52}" v="1550" dt="2019-09-16T12:56:16.746"/>
    <p1510:client id="{5280AEA1-6F1B-5CBE-1503-53FF9D3E14BF}" v="391" dt="2019-09-09T15:05:48.255"/>
    <p1510:client id="{730B8089-D439-57B2-CA7B-FEBFC615D72A}" v="9" dt="2019-09-17T15:11:16.312"/>
    <p1510:client id="{747CB3CE-0DD8-46F2-8871-B05BC70BD664}" v="175" dt="2019-09-08T06:11:47.659"/>
    <p1510:client id="{951B80AB-2E62-DF7B-2827-B0D17B5036F8}" v="3168" dt="2019-09-09T20:01:19.076"/>
    <p1510:client id="{992E6563-60C8-BFF3-3794-131F300C84DE}" v="1373" dt="2019-09-08T06:50:35.720"/>
    <p1510:client id="{9CD23222-6E6B-AC56-46EE-B51C0A4646F1}" v="3233" dt="2019-09-08T14:59:28.553"/>
    <p1510:client id="{A87FB5F4-A64E-869A-097C-8E49A91DA28B}" v="59" dt="2019-09-10T14:08:17.668"/>
    <p1510:client id="{D304FB42-F8F6-A181-E6C2-1AC70E563C52}" v="1019" dt="2019-09-09T15:39:01.779"/>
    <p1510:client id="{E8B43844-5584-FB9A-2AA2-036C58DE1AEF}" v="1415" dt="2019-09-08T06:33:34.26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2" d="100"/>
          <a:sy n="102" d="100"/>
        </p:scale>
        <p:origin x="87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1BAE3DD-B0CA-4C3B-9435-02AC8F228D49}" type="datetimeFigureOut">
              <a:rPr lang="en-GB" smtClean="0"/>
              <a:t>23/09/2019</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B5E9190-451C-4E8D-909B-B2204151DDDE}" type="slidenum">
              <a:rPr lang="en-GB" smtClean="0"/>
              <a:t>‹#›</a:t>
            </a:fld>
            <a:endParaRPr lang="en-GB"/>
          </a:p>
        </p:txBody>
      </p:sp>
    </p:spTree>
    <p:extLst>
      <p:ext uri="{BB962C8B-B14F-4D97-AF65-F5344CB8AC3E}">
        <p14:creationId xmlns:p14="http://schemas.microsoft.com/office/powerpoint/2010/main" val="7245587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5F8110-A81F-4763-A050-F868D7CCE713}" type="datetimeFigureOut">
              <a:rPr lang="en-GB"/>
              <a:t>23/09/2019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8D5C89-25F9-4D43-8539-49AC550EBB08}" type="slidenum">
              <a:rPr lang="en-GB"/>
              <a:t>‹#›</a:t>
            </a:fld>
            <a:endParaRPr lang="en-GB"/>
          </a:p>
        </p:txBody>
      </p:sp>
    </p:spTree>
    <p:extLst>
      <p:ext uri="{BB962C8B-B14F-4D97-AF65-F5344CB8AC3E}">
        <p14:creationId xmlns:p14="http://schemas.microsoft.com/office/powerpoint/2010/main" val="26729536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88D5C89-25F9-4D43-8539-49AC550EBB08}" type="slidenum">
              <a:rPr lang="en-GB"/>
              <a:t>1</a:t>
            </a:fld>
            <a:endParaRPr lang="en-GB"/>
          </a:p>
        </p:txBody>
      </p:sp>
    </p:spTree>
    <p:extLst>
      <p:ext uri="{BB962C8B-B14F-4D97-AF65-F5344CB8AC3E}">
        <p14:creationId xmlns:p14="http://schemas.microsoft.com/office/powerpoint/2010/main" val="33259532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88D5C89-25F9-4D43-8539-49AC550EBB08}" type="slidenum">
              <a:rPr lang="en-GB"/>
              <a:t>10</a:t>
            </a:fld>
            <a:endParaRPr lang="en-GB"/>
          </a:p>
        </p:txBody>
      </p:sp>
    </p:spTree>
    <p:extLst>
      <p:ext uri="{BB962C8B-B14F-4D97-AF65-F5344CB8AC3E}">
        <p14:creationId xmlns:p14="http://schemas.microsoft.com/office/powerpoint/2010/main" val="31968759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88D5C89-25F9-4D43-8539-49AC550EBB08}" type="slidenum">
              <a:rPr lang="en-GB"/>
              <a:t>11</a:t>
            </a:fld>
            <a:endParaRPr lang="en-GB"/>
          </a:p>
        </p:txBody>
      </p:sp>
    </p:spTree>
    <p:extLst>
      <p:ext uri="{BB962C8B-B14F-4D97-AF65-F5344CB8AC3E}">
        <p14:creationId xmlns:p14="http://schemas.microsoft.com/office/powerpoint/2010/main" val="9101409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88D5C89-25F9-4D43-8539-49AC550EBB08}" type="slidenum">
              <a:rPr lang="en-GB"/>
              <a:t>12</a:t>
            </a:fld>
            <a:endParaRPr lang="en-GB"/>
          </a:p>
        </p:txBody>
      </p:sp>
    </p:spTree>
    <p:extLst>
      <p:ext uri="{BB962C8B-B14F-4D97-AF65-F5344CB8AC3E}">
        <p14:creationId xmlns:p14="http://schemas.microsoft.com/office/powerpoint/2010/main" val="17512499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88D5C89-25F9-4D43-8539-49AC550EBB08}" type="slidenum">
              <a:rPr lang="en-GB"/>
              <a:t>13</a:t>
            </a:fld>
            <a:endParaRPr lang="en-GB"/>
          </a:p>
        </p:txBody>
      </p:sp>
    </p:spTree>
    <p:extLst>
      <p:ext uri="{BB962C8B-B14F-4D97-AF65-F5344CB8AC3E}">
        <p14:creationId xmlns:p14="http://schemas.microsoft.com/office/powerpoint/2010/main" val="3409448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88D5C89-25F9-4D43-8539-49AC550EBB08}" type="slidenum">
              <a:rPr lang="en-GB"/>
              <a:t>14</a:t>
            </a:fld>
            <a:endParaRPr lang="en-GB"/>
          </a:p>
        </p:txBody>
      </p:sp>
    </p:spTree>
    <p:extLst>
      <p:ext uri="{BB962C8B-B14F-4D97-AF65-F5344CB8AC3E}">
        <p14:creationId xmlns:p14="http://schemas.microsoft.com/office/powerpoint/2010/main" val="3931972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88D5C89-25F9-4D43-8539-49AC550EBB08}" type="slidenum">
              <a:rPr lang="en-GB"/>
              <a:t>2</a:t>
            </a:fld>
            <a:endParaRPr lang="en-GB"/>
          </a:p>
        </p:txBody>
      </p:sp>
    </p:spTree>
    <p:extLst>
      <p:ext uri="{BB962C8B-B14F-4D97-AF65-F5344CB8AC3E}">
        <p14:creationId xmlns:p14="http://schemas.microsoft.com/office/powerpoint/2010/main" val="38290429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88D5C89-25F9-4D43-8539-49AC550EBB08}" type="slidenum">
              <a:rPr lang="en-GB"/>
              <a:t>3</a:t>
            </a:fld>
            <a:endParaRPr lang="en-GB"/>
          </a:p>
        </p:txBody>
      </p:sp>
    </p:spTree>
    <p:extLst>
      <p:ext uri="{BB962C8B-B14F-4D97-AF65-F5344CB8AC3E}">
        <p14:creationId xmlns:p14="http://schemas.microsoft.com/office/powerpoint/2010/main" val="16399245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88D5C89-25F9-4D43-8539-49AC550EBB08}" type="slidenum">
              <a:rPr lang="en-GB"/>
              <a:t>4</a:t>
            </a:fld>
            <a:endParaRPr lang="en-GB"/>
          </a:p>
        </p:txBody>
      </p:sp>
    </p:spTree>
    <p:extLst>
      <p:ext uri="{BB962C8B-B14F-4D97-AF65-F5344CB8AC3E}">
        <p14:creationId xmlns:p14="http://schemas.microsoft.com/office/powerpoint/2010/main" val="34096743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88D5C89-25F9-4D43-8539-49AC550EBB08}" type="slidenum">
              <a:rPr lang="en-GB"/>
              <a:t>5</a:t>
            </a:fld>
            <a:endParaRPr lang="en-GB"/>
          </a:p>
        </p:txBody>
      </p:sp>
    </p:spTree>
    <p:extLst>
      <p:ext uri="{BB962C8B-B14F-4D97-AF65-F5344CB8AC3E}">
        <p14:creationId xmlns:p14="http://schemas.microsoft.com/office/powerpoint/2010/main" val="8923321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88D5C89-25F9-4D43-8539-49AC550EBB08}" type="slidenum">
              <a:rPr lang="en-GB"/>
              <a:t>6</a:t>
            </a:fld>
            <a:endParaRPr lang="en-GB"/>
          </a:p>
        </p:txBody>
      </p:sp>
    </p:spTree>
    <p:extLst>
      <p:ext uri="{BB962C8B-B14F-4D97-AF65-F5344CB8AC3E}">
        <p14:creationId xmlns:p14="http://schemas.microsoft.com/office/powerpoint/2010/main" val="29236739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88D5C89-25F9-4D43-8539-49AC550EBB08}" type="slidenum">
              <a:rPr lang="en-GB"/>
              <a:t>7</a:t>
            </a:fld>
            <a:endParaRPr lang="en-GB"/>
          </a:p>
        </p:txBody>
      </p:sp>
    </p:spTree>
    <p:extLst>
      <p:ext uri="{BB962C8B-B14F-4D97-AF65-F5344CB8AC3E}">
        <p14:creationId xmlns:p14="http://schemas.microsoft.com/office/powerpoint/2010/main" val="39348776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88D5C89-25F9-4D43-8539-49AC550EBB08}" type="slidenum">
              <a:rPr lang="en-GB"/>
              <a:t>8</a:t>
            </a:fld>
            <a:endParaRPr lang="en-GB"/>
          </a:p>
        </p:txBody>
      </p:sp>
    </p:spTree>
    <p:extLst>
      <p:ext uri="{BB962C8B-B14F-4D97-AF65-F5344CB8AC3E}">
        <p14:creationId xmlns:p14="http://schemas.microsoft.com/office/powerpoint/2010/main" val="8212348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88D5C89-25F9-4D43-8539-49AC550EBB08}" type="slidenum">
              <a:rPr lang="en-GB"/>
              <a:t>9</a:t>
            </a:fld>
            <a:endParaRPr lang="en-GB"/>
          </a:p>
        </p:txBody>
      </p:sp>
    </p:spTree>
    <p:extLst>
      <p:ext uri="{BB962C8B-B14F-4D97-AF65-F5344CB8AC3E}">
        <p14:creationId xmlns:p14="http://schemas.microsoft.com/office/powerpoint/2010/main" val="40792872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23/09/2019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23/09/2019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23/09/2019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23/09/2019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23/09/2019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23/09/2019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23/09/2019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23/09/2019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23/09/2019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23/09/2019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23/09/2019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t>23/09/2019</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3.png"/><Relationship Id="rId7"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www.numbersplat.co.uk" TargetMode="External"/><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3.png"/><Relationship Id="rId7"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2.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mailto:lpowell@corpuschristi.lambeth.sch.uk"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2.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C0B27210-D0CA-4654-B3E3-9ABB4F178EA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746628" y="1783959"/>
            <a:ext cx="4645250" cy="2889114"/>
          </a:xfrm>
        </p:spPr>
        <p:txBody>
          <a:bodyPr anchor="b">
            <a:normAutofit fontScale="90000"/>
          </a:bodyPr>
          <a:lstStyle/>
          <a:p>
            <a:pPr algn="l"/>
            <a:r>
              <a:rPr lang="en-GB" b="1" dirty="0">
                <a:solidFill>
                  <a:schemeClr val="bg1"/>
                </a:solidFill>
                <a:latin typeface="Gill Sans MT"/>
                <a:cs typeface="Calibri Light"/>
              </a:rPr>
              <a:t>Year 1 Welcome meeting 2019</a:t>
            </a:r>
            <a:endParaRPr lang="en-GB" b="1" dirty="0">
              <a:solidFill>
                <a:schemeClr val="bg1"/>
              </a:solidFill>
              <a:latin typeface="Gill Sans MT"/>
            </a:endParaRPr>
          </a:p>
        </p:txBody>
      </p:sp>
      <p:sp>
        <p:nvSpPr>
          <p:cNvPr id="3" name="Subtitle 2"/>
          <p:cNvSpPr>
            <a:spLocks noGrp="1"/>
          </p:cNvSpPr>
          <p:nvPr>
            <p:ph type="subTitle" idx="1"/>
          </p:nvPr>
        </p:nvSpPr>
        <p:spPr>
          <a:xfrm>
            <a:off x="6746627" y="4750893"/>
            <a:ext cx="4645250" cy="1147863"/>
          </a:xfrm>
        </p:spPr>
        <p:txBody>
          <a:bodyPr anchor="t">
            <a:normAutofit/>
          </a:bodyPr>
          <a:lstStyle/>
          <a:p>
            <a:pPr algn="l"/>
            <a:r>
              <a:rPr lang="en-US" sz="2000">
                <a:solidFill>
                  <a:schemeClr val="bg1"/>
                </a:solidFill>
              </a:rPr>
              <a:t/>
            </a:r>
            <a:br>
              <a:rPr lang="en-US" sz="2000">
                <a:solidFill>
                  <a:schemeClr val="bg1"/>
                </a:solidFill>
              </a:rPr>
            </a:br>
            <a:endParaRPr lang="en-US" sz="2000">
              <a:solidFill>
                <a:schemeClr val="bg1"/>
              </a:solidFill>
            </a:endParaRPr>
          </a:p>
          <a:p>
            <a:pPr algn="l"/>
            <a:endParaRPr lang="en-GB" sz="2000">
              <a:solidFill>
                <a:schemeClr val="bg1"/>
              </a:solidFill>
              <a:cs typeface="Calibri"/>
            </a:endParaRPr>
          </a:p>
        </p:txBody>
      </p:sp>
      <p:sp>
        <p:nvSpPr>
          <p:cNvPr id="13" name="Freeform: Shape 12">
            <a:extLst>
              <a:ext uri="{FF2B5EF4-FFF2-40B4-BE49-F238E27FC236}">
                <a16:creationId xmlns:a16="http://schemas.microsoft.com/office/drawing/2014/main" xmlns="" id="{1DB7C82F-AB7E-4F0C-B829-FA1B9C4151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xmlns="" id="{70B66945-4967-4040-926D-DCA44313CD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6">
            <a:extLst>
              <a:ext uri="{FF2B5EF4-FFF2-40B4-BE49-F238E27FC236}">
                <a16:creationId xmlns:a16="http://schemas.microsoft.com/office/drawing/2014/main" xmlns="" id="{570D1D48-8E2E-410C-A0C0-3A020590D46C}"/>
              </a:ext>
            </a:extLst>
          </p:cNvPr>
          <p:cNvPicPr>
            <a:picLocks noChangeAspect="1"/>
          </p:cNvPicPr>
          <p:nvPr/>
        </p:nvPicPr>
        <p:blipFill>
          <a:blip r:embed="rId3"/>
          <a:stretch>
            <a:fillRect/>
          </a:stretch>
        </p:blipFill>
        <p:spPr>
          <a:xfrm>
            <a:off x="419382" y="1378768"/>
            <a:ext cx="4047843" cy="2732293"/>
          </a:xfrm>
          <a:prstGeom prst="rect">
            <a:avLst/>
          </a:prstGeom>
        </p:spPr>
      </p:pic>
      <p:pic>
        <p:nvPicPr>
          <p:cNvPr id="9" name="Picture 11">
            <a:extLst>
              <a:ext uri="{FF2B5EF4-FFF2-40B4-BE49-F238E27FC236}">
                <a16:creationId xmlns:a16="http://schemas.microsoft.com/office/drawing/2014/main" xmlns="" id="{8C2748BB-F2E6-4773-A7C2-1E83BF99DE53}"/>
              </a:ext>
            </a:extLst>
          </p:cNvPr>
          <p:cNvPicPr>
            <a:picLocks noChangeAspect="1"/>
          </p:cNvPicPr>
          <p:nvPr/>
        </p:nvPicPr>
        <p:blipFill>
          <a:blip r:embed="rId4"/>
          <a:stretch>
            <a:fillRect/>
          </a:stretch>
        </p:blipFill>
        <p:spPr>
          <a:xfrm>
            <a:off x="1072983" y="4161028"/>
            <a:ext cx="2743200" cy="357566"/>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7D8E67F2-F753-4E06-8229-4970A67258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6483095" cy="6854272"/>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xmlns="" id="{2EE1BDFD-564B-44A4-841A-50D6A8E75CB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Freeform 60">
            <a:extLst>
              <a:ext uri="{FF2B5EF4-FFF2-40B4-BE49-F238E27FC236}">
                <a16:creationId xmlns:a16="http://schemas.microsoft.com/office/drawing/2014/main" xmlns="" id="{007B8288-68CC-4847-8419-CF535B6B7EE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763882" y="0"/>
            <a:ext cx="3880988" cy="2206512"/>
          </a:xfrm>
          <a:custGeom>
            <a:avLst/>
            <a:gdLst>
              <a:gd name="connsiteX0" fmla="*/ 20753 w 3960193"/>
              <a:gd name="connsiteY0" fmla="*/ 0 h 2251543"/>
              <a:gd name="connsiteX1" fmla="*/ 3939440 w 3960193"/>
              <a:gd name="connsiteY1" fmla="*/ 0 h 2251543"/>
              <a:gd name="connsiteX2" fmla="*/ 3949969 w 3960193"/>
              <a:gd name="connsiteY2" fmla="*/ 68994 h 2251543"/>
              <a:gd name="connsiteX3" fmla="*/ 3960193 w 3960193"/>
              <a:gd name="connsiteY3" fmla="*/ 271447 h 2251543"/>
              <a:gd name="connsiteX4" fmla="*/ 1980096 w 3960193"/>
              <a:gd name="connsiteY4" fmla="*/ 2251543 h 2251543"/>
              <a:gd name="connsiteX5" fmla="*/ 0 w 3960193"/>
              <a:gd name="connsiteY5" fmla="*/ 271447 h 2251543"/>
              <a:gd name="connsiteX6" fmla="*/ 10224 w 3960193"/>
              <a:gd name="connsiteY6" fmla="*/ 68994 h 2251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0193" h="2251543">
                <a:moveTo>
                  <a:pt x="20753" y="0"/>
                </a:moveTo>
                <a:lnTo>
                  <a:pt x="3939440" y="0"/>
                </a:lnTo>
                <a:lnTo>
                  <a:pt x="3949969" y="68994"/>
                </a:lnTo>
                <a:cubicBezTo>
                  <a:pt x="3956730" y="135559"/>
                  <a:pt x="3960193" y="203099"/>
                  <a:pt x="3960193" y="271447"/>
                </a:cubicBezTo>
                <a:cubicBezTo>
                  <a:pt x="3960193" y="1365024"/>
                  <a:pt x="3073674" y="2251543"/>
                  <a:pt x="1980096" y="2251543"/>
                </a:cubicBezTo>
                <a:cubicBezTo>
                  <a:pt x="886519" y="2251543"/>
                  <a:pt x="0" y="1365024"/>
                  <a:pt x="0" y="271447"/>
                </a:cubicBezTo>
                <a:cubicBezTo>
                  <a:pt x="0" y="203099"/>
                  <a:pt x="3463" y="135559"/>
                  <a:pt x="10224" y="68994"/>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11" descr="A close up of an object&#10;&#10;Description generated with high confidence">
            <a:extLst>
              <a:ext uri="{FF2B5EF4-FFF2-40B4-BE49-F238E27FC236}">
                <a16:creationId xmlns:a16="http://schemas.microsoft.com/office/drawing/2014/main" xmlns="" id="{8985A007-9689-4CC1-BA72-BF13FFCBC106}"/>
              </a:ext>
            </a:extLst>
          </p:cNvPr>
          <p:cNvPicPr>
            <a:picLocks noChangeAspect="1"/>
          </p:cNvPicPr>
          <p:nvPr/>
        </p:nvPicPr>
        <p:blipFill>
          <a:blip r:embed="rId4"/>
          <a:stretch>
            <a:fillRect/>
          </a:stretch>
        </p:blipFill>
        <p:spPr>
          <a:xfrm>
            <a:off x="445271" y="6481255"/>
            <a:ext cx="2532690" cy="330126"/>
          </a:xfrm>
          <a:prstGeom prst="rect">
            <a:avLst/>
          </a:prstGeom>
        </p:spPr>
      </p:pic>
      <p:sp>
        <p:nvSpPr>
          <p:cNvPr id="21" name="Freeform 68">
            <a:extLst>
              <a:ext uri="{FF2B5EF4-FFF2-40B4-BE49-F238E27FC236}">
                <a16:creationId xmlns:a16="http://schemas.microsoft.com/office/drawing/2014/main" xmlns="" id="{32BA8EA8-C1B6-4309-B674-F9F399B9628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912701"/>
            <a:ext cx="4942589" cy="3945299"/>
          </a:xfrm>
          <a:custGeom>
            <a:avLst/>
            <a:gdLst>
              <a:gd name="connsiteX0" fmla="*/ 2223943 w 4942589"/>
              <a:gd name="connsiteY0" fmla="*/ 0 h 3945299"/>
              <a:gd name="connsiteX1" fmla="*/ 4942589 w 4942589"/>
              <a:gd name="connsiteY1" fmla="*/ 2718646 h 3945299"/>
              <a:gd name="connsiteX2" fmla="*/ 4728945 w 4942589"/>
              <a:gd name="connsiteY2" fmla="*/ 3776866 h 3945299"/>
              <a:gd name="connsiteX3" fmla="*/ 4647806 w 4942589"/>
              <a:gd name="connsiteY3" fmla="*/ 3945299 h 3945299"/>
              <a:gd name="connsiteX4" fmla="*/ 0 w 4942589"/>
              <a:gd name="connsiteY4" fmla="*/ 3945299 h 3945299"/>
              <a:gd name="connsiteX5" fmla="*/ 0 w 4942589"/>
              <a:gd name="connsiteY5" fmla="*/ 1157971 h 3945299"/>
              <a:gd name="connsiteX6" fmla="*/ 126104 w 4942589"/>
              <a:gd name="connsiteY6" fmla="*/ 989335 h 3945299"/>
              <a:gd name="connsiteX7" fmla="*/ 2223943 w 4942589"/>
              <a:gd name="connsiteY7" fmla="*/ 0 h 394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2589" h="3945299">
                <a:moveTo>
                  <a:pt x="2223943" y="0"/>
                </a:moveTo>
                <a:cubicBezTo>
                  <a:pt x="3725410" y="0"/>
                  <a:pt x="4942589" y="1217179"/>
                  <a:pt x="4942589" y="2718646"/>
                </a:cubicBezTo>
                <a:cubicBezTo>
                  <a:pt x="4942589" y="3094013"/>
                  <a:pt x="4866516" y="3451612"/>
                  <a:pt x="4728945" y="3776866"/>
                </a:cubicBezTo>
                <a:lnTo>
                  <a:pt x="4647806" y="3945299"/>
                </a:lnTo>
                <a:lnTo>
                  <a:pt x="0" y="3945299"/>
                </a:lnTo>
                <a:lnTo>
                  <a:pt x="0" y="1157971"/>
                </a:lnTo>
                <a:lnTo>
                  <a:pt x="126104" y="989335"/>
                </a:lnTo>
                <a:cubicBezTo>
                  <a:pt x="624744" y="385123"/>
                  <a:pt x="1379368" y="0"/>
                  <a:pt x="2223943"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6">
            <a:extLst>
              <a:ext uri="{FF2B5EF4-FFF2-40B4-BE49-F238E27FC236}">
                <a16:creationId xmlns:a16="http://schemas.microsoft.com/office/drawing/2014/main" xmlns="" id="{4430D6F2-5166-4E76-8B13-55DB39E0E916}"/>
              </a:ext>
            </a:extLst>
          </p:cNvPr>
          <p:cNvPicPr>
            <a:picLocks noChangeAspect="1"/>
          </p:cNvPicPr>
          <p:nvPr/>
        </p:nvPicPr>
        <p:blipFill>
          <a:blip r:embed="rId5"/>
          <a:stretch>
            <a:fillRect/>
          </a:stretch>
        </p:blipFill>
        <p:spPr>
          <a:xfrm>
            <a:off x="49456" y="116200"/>
            <a:ext cx="2084852" cy="1399761"/>
          </a:xfrm>
          <a:prstGeom prst="rect">
            <a:avLst/>
          </a:prstGeom>
        </p:spPr>
      </p:pic>
      <p:sp>
        <p:nvSpPr>
          <p:cNvPr id="2" name="TextBox 1">
            <a:extLst>
              <a:ext uri="{FF2B5EF4-FFF2-40B4-BE49-F238E27FC236}">
                <a16:creationId xmlns:a16="http://schemas.microsoft.com/office/drawing/2014/main" xmlns="" id="{48BC57EC-D9C2-437A-A0B7-A2988FD526A3}"/>
              </a:ext>
            </a:extLst>
          </p:cNvPr>
          <p:cNvSpPr txBox="1"/>
          <p:nvPr/>
        </p:nvSpPr>
        <p:spPr>
          <a:xfrm>
            <a:off x="5460036" y="278040"/>
            <a:ext cx="589852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cs typeface="Calibri"/>
              </a:rPr>
              <a:t>Homework</a:t>
            </a:r>
            <a:endParaRPr lang="en-US" sz="3600" b="1"/>
          </a:p>
        </p:txBody>
      </p:sp>
      <p:sp>
        <p:nvSpPr>
          <p:cNvPr id="3" name="Content Placeholder 4">
            <a:extLst>
              <a:ext uri="{FF2B5EF4-FFF2-40B4-BE49-F238E27FC236}">
                <a16:creationId xmlns:a16="http://schemas.microsoft.com/office/drawing/2014/main" xmlns="" id="{91480723-8B75-46A6-8ABD-24B7FFD2FC7A}"/>
              </a:ext>
            </a:extLst>
          </p:cNvPr>
          <p:cNvSpPr>
            <a:spLocks noGrp="1"/>
          </p:cNvSpPr>
          <p:nvPr>
            <p:ph idx="1"/>
          </p:nvPr>
        </p:nvSpPr>
        <p:spPr>
          <a:xfrm>
            <a:off x="5245365" y="1199063"/>
            <a:ext cx="6018726" cy="4726973"/>
          </a:xfrm>
          <a:solidFill>
            <a:schemeClr val="accent1">
              <a:lumMod val="20000"/>
              <a:lumOff val="80000"/>
            </a:schemeClr>
          </a:solidFill>
        </p:spPr>
        <p:txBody>
          <a:bodyPr vert="horz" lIns="91440" tIns="45720" rIns="91440" bIns="45720" rtlCol="0" anchor="t">
            <a:normAutofit/>
          </a:bodyPr>
          <a:lstStyle/>
          <a:p>
            <a:r>
              <a:rPr lang="en-GB" sz="1800" dirty="0">
                <a:latin typeface="Calibri Light"/>
                <a:cs typeface="Calibri Light"/>
              </a:rPr>
              <a:t>Homework in Year 1 begins after October half term.</a:t>
            </a:r>
            <a:endParaRPr lang="en-US" dirty="0"/>
          </a:p>
          <a:p>
            <a:r>
              <a:rPr lang="en-GB" sz="1800" dirty="0">
                <a:latin typeface="Calibri Light"/>
                <a:cs typeface="Calibri"/>
              </a:rPr>
              <a:t>Homework is set on Thursdays with the aim to be completed by the following Tuesday.</a:t>
            </a:r>
          </a:p>
          <a:p>
            <a:r>
              <a:rPr lang="en-GB" sz="1800" dirty="0">
                <a:latin typeface="Calibri Light"/>
                <a:cs typeface="Calibri"/>
              </a:rPr>
              <a:t>It may be an online homework (Mathletics, </a:t>
            </a:r>
            <a:r>
              <a:rPr lang="en-GB" sz="1800" dirty="0" err="1">
                <a:latin typeface="Calibri Light"/>
                <a:cs typeface="Calibri"/>
              </a:rPr>
              <a:t>Spellodrome</a:t>
            </a:r>
            <a:r>
              <a:rPr lang="en-GB" sz="1800" dirty="0">
                <a:latin typeface="Calibri Light"/>
                <a:cs typeface="Calibri"/>
              </a:rPr>
              <a:t> or </a:t>
            </a:r>
            <a:r>
              <a:rPr lang="en-GB" sz="1800" dirty="0" err="1">
                <a:latin typeface="Calibri Light"/>
                <a:cs typeface="Calibri"/>
              </a:rPr>
              <a:t>TimeTables</a:t>
            </a:r>
            <a:r>
              <a:rPr lang="en-GB" sz="1800" dirty="0">
                <a:latin typeface="Calibri Light"/>
                <a:cs typeface="Calibri"/>
              </a:rPr>
              <a:t> </a:t>
            </a:r>
            <a:r>
              <a:rPr lang="en-GB" sz="1800" dirty="0" err="1">
                <a:latin typeface="Calibri Light"/>
                <a:cs typeface="Calibri"/>
              </a:rPr>
              <a:t>Rockstars</a:t>
            </a:r>
            <a:r>
              <a:rPr lang="en-GB" sz="1800" dirty="0">
                <a:latin typeface="Calibri Light"/>
                <a:cs typeface="Calibri"/>
              </a:rPr>
              <a:t>) or a worksheet(s).</a:t>
            </a:r>
          </a:p>
          <a:p>
            <a:r>
              <a:rPr lang="en-GB" sz="1800" dirty="0">
                <a:latin typeface="Calibri Light"/>
                <a:cs typeface="Calibri"/>
              </a:rPr>
              <a:t>The homework we set will be based on what the children have learnt at school that week. There will be one maths and one English activity. </a:t>
            </a:r>
          </a:p>
          <a:p>
            <a:r>
              <a:rPr lang="en-GB" sz="1800" dirty="0">
                <a:latin typeface="Calibri Light"/>
                <a:cs typeface="Calibri"/>
              </a:rPr>
              <a:t>We will sometimes inform parents about homework by email if required. </a:t>
            </a:r>
          </a:p>
          <a:p>
            <a:r>
              <a:rPr lang="en-GB" sz="1800" dirty="0">
                <a:latin typeface="Calibri Light"/>
                <a:cs typeface="Calibri"/>
              </a:rPr>
              <a:t>Weekly spellings.</a:t>
            </a:r>
          </a:p>
          <a:p>
            <a:r>
              <a:rPr lang="en-GB" sz="1800" dirty="0">
                <a:latin typeface="Calibri Light"/>
                <a:cs typeface="Calibri"/>
              </a:rPr>
              <a:t>One school reading book a week. </a:t>
            </a:r>
          </a:p>
          <a:p>
            <a:endParaRPr lang="en-GB">
              <a:cs typeface="Calibri"/>
            </a:endParaRPr>
          </a:p>
        </p:txBody>
      </p:sp>
    </p:spTree>
    <p:extLst>
      <p:ext uri="{BB962C8B-B14F-4D97-AF65-F5344CB8AC3E}">
        <p14:creationId xmlns:p14="http://schemas.microsoft.com/office/powerpoint/2010/main" val="20527766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xmlns="" id="{799A8B4F-0FED-46C0-9186-5A8E116D87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708905" y="0"/>
            <a:ext cx="648309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xmlns="" id="{DA6861EE-7660-46C9-80BD-173B8F7454B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xmlns="" id="{48BC57EC-D9C2-437A-A0B7-A2988FD526A3}"/>
              </a:ext>
            </a:extLst>
          </p:cNvPr>
          <p:cNvSpPr txBox="1"/>
          <p:nvPr/>
        </p:nvSpPr>
        <p:spPr>
          <a:xfrm>
            <a:off x="454798" y="177433"/>
            <a:ext cx="6318649" cy="1454051"/>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en-US" sz="3600" b="1">
                <a:solidFill>
                  <a:srgbClr val="000000"/>
                </a:solidFill>
                <a:latin typeface="+mj-lt"/>
                <a:ea typeface="+mj-ea"/>
                <a:cs typeface="+mj-cs"/>
              </a:rPr>
              <a:t>How to help at home: English</a:t>
            </a:r>
            <a:endParaRPr lang="en-US" sz="3600" b="1">
              <a:solidFill>
                <a:srgbClr val="000000"/>
              </a:solidFill>
              <a:latin typeface="+mj-lt"/>
              <a:ea typeface="+mj-ea"/>
              <a:cs typeface="Calibri Light"/>
            </a:endParaRPr>
          </a:p>
        </p:txBody>
      </p:sp>
      <p:sp>
        <p:nvSpPr>
          <p:cNvPr id="30" name="Oval 29">
            <a:extLst>
              <a:ext uri="{FF2B5EF4-FFF2-40B4-BE49-F238E27FC236}">
                <a16:creationId xmlns:a16="http://schemas.microsoft.com/office/drawing/2014/main" xmlns="" id="{38A69B74-22E3-47CC-823F-18BE7930C81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089636" y="2960687"/>
            <a:ext cx="2668748" cy="2668748"/>
          </a:xfrm>
          <a:prstGeom prst="ellipse">
            <a:avLst/>
          </a:pr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71">
            <a:extLst>
              <a:ext uri="{FF2B5EF4-FFF2-40B4-BE49-F238E27FC236}">
                <a16:creationId xmlns:a16="http://schemas.microsoft.com/office/drawing/2014/main" xmlns="" id="{1778637B-5DB8-4A75-B2E6-FC2B1BB9A7D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157014" y="2"/>
            <a:ext cx="4034987" cy="3428147"/>
          </a:xfrm>
          <a:custGeom>
            <a:avLst/>
            <a:gdLst>
              <a:gd name="connsiteX0" fmla="*/ 350825 w 4034987"/>
              <a:gd name="connsiteY0" fmla="*/ 0 h 3428147"/>
              <a:gd name="connsiteX1" fmla="*/ 4034987 w 4034987"/>
              <a:gd name="connsiteY1" fmla="*/ 0 h 3428147"/>
              <a:gd name="connsiteX2" fmla="*/ 4034987 w 4034987"/>
              <a:gd name="connsiteY2" fmla="*/ 2505205 h 3428147"/>
              <a:gd name="connsiteX3" fmla="*/ 3951822 w 4034987"/>
              <a:gd name="connsiteY3" fmla="*/ 2616420 h 3428147"/>
              <a:gd name="connsiteX4" fmla="*/ 2230590 w 4034987"/>
              <a:gd name="connsiteY4" fmla="*/ 3428147 h 3428147"/>
              <a:gd name="connsiteX5" fmla="*/ 0 w 4034987"/>
              <a:gd name="connsiteY5" fmla="*/ 1197557 h 3428147"/>
              <a:gd name="connsiteX6" fmla="*/ 269220 w 4034987"/>
              <a:gd name="connsiteY6" fmla="*/ 134326 h 3428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4987" h="3428147">
                <a:moveTo>
                  <a:pt x="350825" y="0"/>
                </a:moveTo>
                <a:lnTo>
                  <a:pt x="4034987" y="0"/>
                </a:lnTo>
                <a:lnTo>
                  <a:pt x="4034987" y="2505205"/>
                </a:lnTo>
                <a:lnTo>
                  <a:pt x="3951822" y="2616420"/>
                </a:lnTo>
                <a:cubicBezTo>
                  <a:pt x="3542699" y="3112162"/>
                  <a:pt x="2923546" y="3428147"/>
                  <a:pt x="2230590" y="3428147"/>
                </a:cubicBezTo>
                <a:cubicBezTo>
                  <a:pt x="998669" y="3428147"/>
                  <a:pt x="0" y="2429478"/>
                  <a:pt x="0" y="1197557"/>
                </a:cubicBezTo>
                <a:cubicBezTo>
                  <a:pt x="0" y="812582"/>
                  <a:pt x="97526" y="450385"/>
                  <a:pt x="269220" y="134326"/>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4" name="Picture 6">
            <a:extLst>
              <a:ext uri="{FF2B5EF4-FFF2-40B4-BE49-F238E27FC236}">
                <a16:creationId xmlns:a16="http://schemas.microsoft.com/office/drawing/2014/main" xmlns="" id="{531A45E8-1952-4CEE-8A8E-A8EE7DBA3BCE}"/>
              </a:ext>
            </a:extLst>
          </p:cNvPr>
          <p:cNvPicPr>
            <a:picLocks noChangeAspect="1"/>
          </p:cNvPicPr>
          <p:nvPr/>
        </p:nvPicPr>
        <p:blipFill>
          <a:blip r:embed="rId4"/>
          <a:stretch>
            <a:fillRect/>
          </a:stretch>
        </p:blipFill>
        <p:spPr>
          <a:xfrm>
            <a:off x="8759844" y="343637"/>
            <a:ext cx="3205839" cy="2163941"/>
          </a:xfrm>
          <a:prstGeom prst="rect">
            <a:avLst/>
          </a:prstGeom>
        </p:spPr>
      </p:pic>
      <p:sp>
        <p:nvSpPr>
          <p:cNvPr id="34" name="Freeform 75">
            <a:extLst>
              <a:ext uri="{FF2B5EF4-FFF2-40B4-BE49-F238E27FC236}">
                <a16:creationId xmlns:a16="http://schemas.microsoft.com/office/drawing/2014/main" xmlns="" id="{0035A30C-45F3-4EFB-B2E8-6E2A11843D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059131" y="4258570"/>
            <a:ext cx="3132869" cy="2599430"/>
          </a:xfrm>
          <a:custGeom>
            <a:avLst/>
            <a:gdLst>
              <a:gd name="connsiteX0" fmla="*/ 1612418 w 3061881"/>
              <a:gd name="connsiteY0" fmla="*/ 0 h 2540529"/>
              <a:gd name="connsiteX1" fmla="*/ 3030226 w 3061881"/>
              <a:gd name="connsiteY1" fmla="*/ 843844 h 2540529"/>
              <a:gd name="connsiteX2" fmla="*/ 3061881 w 3061881"/>
              <a:gd name="connsiteY2" fmla="*/ 909556 h 2540529"/>
              <a:gd name="connsiteX3" fmla="*/ 3061881 w 3061881"/>
              <a:gd name="connsiteY3" fmla="*/ 2315281 h 2540529"/>
              <a:gd name="connsiteX4" fmla="*/ 3030226 w 3061881"/>
              <a:gd name="connsiteY4" fmla="*/ 2380992 h 2540529"/>
              <a:gd name="connsiteX5" fmla="*/ 2949460 w 3061881"/>
              <a:gd name="connsiteY5" fmla="*/ 2513937 h 2540529"/>
              <a:gd name="connsiteX6" fmla="*/ 2929575 w 3061881"/>
              <a:gd name="connsiteY6" fmla="*/ 2540529 h 2540529"/>
              <a:gd name="connsiteX7" fmla="*/ 295261 w 3061881"/>
              <a:gd name="connsiteY7" fmla="*/ 2540529 h 2540529"/>
              <a:gd name="connsiteX8" fmla="*/ 275376 w 3061881"/>
              <a:gd name="connsiteY8" fmla="*/ 2513937 h 2540529"/>
              <a:gd name="connsiteX9" fmla="*/ 0 w 3061881"/>
              <a:gd name="connsiteY9" fmla="*/ 1612418 h 2540529"/>
              <a:gd name="connsiteX10" fmla="*/ 1612418 w 3061881"/>
              <a:gd name="connsiteY10" fmla="*/ 0 h 2540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61881" h="2540529">
                <a:moveTo>
                  <a:pt x="1612418" y="0"/>
                </a:moveTo>
                <a:cubicBezTo>
                  <a:pt x="2224646" y="0"/>
                  <a:pt x="2757180" y="341213"/>
                  <a:pt x="3030226" y="843844"/>
                </a:cubicBezTo>
                <a:lnTo>
                  <a:pt x="3061881" y="909556"/>
                </a:lnTo>
                <a:lnTo>
                  <a:pt x="3061881" y="2315281"/>
                </a:lnTo>
                <a:lnTo>
                  <a:pt x="3030226" y="2380992"/>
                </a:lnTo>
                <a:cubicBezTo>
                  <a:pt x="3005404" y="2426686"/>
                  <a:pt x="2978437" y="2471046"/>
                  <a:pt x="2949460" y="2513937"/>
                </a:cubicBezTo>
                <a:lnTo>
                  <a:pt x="2929575" y="2540529"/>
                </a:lnTo>
                <a:lnTo>
                  <a:pt x="295261" y="2540529"/>
                </a:lnTo>
                <a:lnTo>
                  <a:pt x="275376" y="2513937"/>
                </a:lnTo>
                <a:cubicBezTo>
                  <a:pt x="101518" y="2256593"/>
                  <a:pt x="0" y="1946361"/>
                  <a:pt x="0" y="1612418"/>
                </a:cubicBezTo>
                <a:cubicBezTo>
                  <a:pt x="0" y="721904"/>
                  <a:pt x="721904" y="0"/>
                  <a:pt x="1612418"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11" descr="A close up of an object&#10;&#10;Description generated with high confidence">
            <a:extLst>
              <a:ext uri="{FF2B5EF4-FFF2-40B4-BE49-F238E27FC236}">
                <a16:creationId xmlns:a16="http://schemas.microsoft.com/office/drawing/2014/main" xmlns="" id="{8985A007-9689-4CC1-BA72-BF13FFCBC106}"/>
              </a:ext>
            </a:extLst>
          </p:cNvPr>
          <p:cNvPicPr>
            <a:picLocks noChangeAspect="1"/>
          </p:cNvPicPr>
          <p:nvPr/>
        </p:nvPicPr>
        <p:blipFill>
          <a:blip r:embed="rId5"/>
          <a:stretch>
            <a:fillRect/>
          </a:stretch>
        </p:blipFill>
        <p:spPr>
          <a:xfrm>
            <a:off x="9533568" y="5682487"/>
            <a:ext cx="2432116" cy="317017"/>
          </a:xfrm>
          <a:prstGeom prst="rect">
            <a:avLst/>
          </a:prstGeom>
        </p:spPr>
      </p:pic>
      <p:sp>
        <p:nvSpPr>
          <p:cNvPr id="5" name="Content Placeholder 2">
            <a:extLst>
              <a:ext uri="{FF2B5EF4-FFF2-40B4-BE49-F238E27FC236}">
                <a16:creationId xmlns:a16="http://schemas.microsoft.com/office/drawing/2014/main" xmlns="" id="{49CB7191-8D13-456E-A32F-4B1D04E07CA2}"/>
              </a:ext>
            </a:extLst>
          </p:cNvPr>
          <p:cNvSpPr>
            <a:spLocks noGrp="1"/>
          </p:cNvSpPr>
          <p:nvPr>
            <p:ph idx="1"/>
          </p:nvPr>
        </p:nvSpPr>
        <p:spPr>
          <a:xfrm>
            <a:off x="177804" y="1467621"/>
            <a:ext cx="5738980" cy="4533278"/>
          </a:xfrm>
          <a:solidFill>
            <a:schemeClr val="accent1">
              <a:lumMod val="20000"/>
              <a:lumOff val="80000"/>
            </a:schemeClr>
          </a:solidFill>
        </p:spPr>
        <p:txBody>
          <a:bodyPr vert="horz" lIns="91440" tIns="45720" rIns="91440" bIns="45720" rtlCol="0" anchor="ctr">
            <a:normAutofit/>
          </a:bodyPr>
          <a:lstStyle/>
          <a:p>
            <a:pPr marL="0" indent="0">
              <a:buNone/>
            </a:pPr>
            <a:endParaRPr lang="en-US" sz="1100" b="1">
              <a:cs typeface="Calibri"/>
            </a:endParaRPr>
          </a:p>
          <a:p>
            <a:r>
              <a:rPr lang="en-US" sz="1800" dirty="0">
                <a:latin typeface="Calibri Light"/>
                <a:ea typeface="+mn-lt"/>
                <a:cs typeface="+mn-lt"/>
              </a:rPr>
              <a:t>Reading in Year 1 is taught through English and phonics lessons as well as through group reading sessions. </a:t>
            </a:r>
          </a:p>
          <a:p>
            <a:r>
              <a:rPr lang="en-US" sz="1800" dirty="0">
                <a:latin typeface="Calibri Light"/>
                <a:ea typeface="+mn-lt"/>
                <a:cs typeface="+mn-lt"/>
              </a:rPr>
              <a:t>Read a wide variety of texts to your child. This may include fiction and non-fiction books, magazines, recipes, comics, shopping lists, internet pages etc. Remember to let your child see you enjoying reading too. </a:t>
            </a:r>
            <a:endParaRPr lang="en-US">
              <a:latin typeface="Calibri Light"/>
              <a:cs typeface="Calibri Light"/>
            </a:endParaRPr>
          </a:p>
          <a:p>
            <a:r>
              <a:rPr lang="en-GB" sz="1800" dirty="0">
                <a:latin typeface="Calibri Light"/>
                <a:ea typeface="+mn-lt"/>
                <a:cs typeface="+mn-lt"/>
              </a:rPr>
              <a:t> </a:t>
            </a:r>
            <a:r>
              <a:rPr lang="en-US" sz="1800" dirty="0">
                <a:latin typeface="Calibri Light"/>
                <a:ea typeface="+mn-lt"/>
                <a:cs typeface="+mn-lt"/>
              </a:rPr>
              <a:t>Try to give your child opportunities to write for a purpose. This could be in the form of a diary, scrap book, post-cards or letters/emails to friends. </a:t>
            </a:r>
            <a:endParaRPr lang="en-US" dirty="0">
              <a:latin typeface="Calibri Light"/>
            </a:endParaRPr>
          </a:p>
          <a:p>
            <a:endParaRPr lang="en-US">
              <a:ea typeface="+mn-lt"/>
              <a:cs typeface="+mn-lt"/>
            </a:endParaRPr>
          </a:p>
        </p:txBody>
      </p:sp>
    </p:spTree>
    <p:extLst>
      <p:ext uri="{BB962C8B-B14F-4D97-AF65-F5344CB8AC3E}">
        <p14:creationId xmlns:p14="http://schemas.microsoft.com/office/powerpoint/2010/main" val="30705479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8AF6C53B-4D7F-4A40-98BD-DAE56D202FB4}"/>
              </a:ext>
            </a:extLst>
          </p:cNvPr>
          <p:cNvSpPr>
            <a:spLocks noGrp="1"/>
          </p:cNvSpPr>
          <p:nvPr>
            <p:ph type="title"/>
          </p:nvPr>
        </p:nvSpPr>
        <p:spPr>
          <a:xfrm>
            <a:off x="838200" y="963877"/>
            <a:ext cx="7637066" cy="798275"/>
          </a:xfrm>
        </p:spPr>
        <p:txBody>
          <a:bodyPr>
            <a:normAutofit/>
          </a:bodyPr>
          <a:lstStyle/>
          <a:p>
            <a:pPr algn="r"/>
            <a:r>
              <a:rPr lang="en-GB">
                <a:solidFill>
                  <a:schemeClr val="accent1"/>
                </a:solidFill>
                <a:cs typeface="Calibri Light"/>
              </a:rPr>
              <a:t>Reading</a:t>
            </a:r>
            <a:endParaRPr lang="en-GB">
              <a:solidFill>
                <a:schemeClr val="accent1"/>
              </a:solidFill>
            </a:endParaRPr>
          </a:p>
        </p:txBody>
      </p:sp>
      <p:cxnSp>
        <p:nvCxnSpPr>
          <p:cNvPr id="10" name="Straight Connector 9">
            <a:extLst>
              <a:ext uri="{FF2B5EF4-FFF2-40B4-BE49-F238E27FC236}">
                <a16:creationId xmlns:a16="http://schemas.microsoft.com/office/drawing/2014/main" xmlns="" id="{2D72A2C9-F3CA-4216-8BAD-FA4C970C3C4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4" name="Picture 4" descr="A screenshot of a social media post&#10;&#10;Description generated with very high confidence">
            <a:extLst>
              <a:ext uri="{FF2B5EF4-FFF2-40B4-BE49-F238E27FC236}">
                <a16:creationId xmlns:a16="http://schemas.microsoft.com/office/drawing/2014/main" xmlns="" id="{9A4D11A9-A432-4F3C-AB80-EC5ED8DF7D24}"/>
              </a:ext>
            </a:extLst>
          </p:cNvPr>
          <p:cNvPicPr>
            <a:picLocks noChangeAspect="1"/>
          </p:cNvPicPr>
          <p:nvPr/>
        </p:nvPicPr>
        <p:blipFill>
          <a:blip r:embed="rId3"/>
          <a:stretch>
            <a:fillRect/>
          </a:stretch>
        </p:blipFill>
        <p:spPr>
          <a:xfrm>
            <a:off x="301488" y="276385"/>
            <a:ext cx="11597307" cy="6379773"/>
          </a:xfrm>
          <a:prstGeom prst="rect">
            <a:avLst/>
          </a:prstGeom>
        </p:spPr>
      </p:pic>
    </p:spTree>
    <p:extLst>
      <p:ext uri="{BB962C8B-B14F-4D97-AF65-F5344CB8AC3E}">
        <p14:creationId xmlns:p14="http://schemas.microsoft.com/office/powerpoint/2010/main" val="2485723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xmlns="" id="{799A8B4F-0FED-46C0-9186-5A8E116D87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708905" y="0"/>
            <a:ext cx="648309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xmlns="" id="{DA6861EE-7660-46C9-80BD-173B8F7454B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xmlns="" id="{48BC57EC-D9C2-437A-A0B7-A2988FD526A3}"/>
              </a:ext>
            </a:extLst>
          </p:cNvPr>
          <p:cNvSpPr txBox="1"/>
          <p:nvPr/>
        </p:nvSpPr>
        <p:spPr>
          <a:xfrm>
            <a:off x="454798" y="177433"/>
            <a:ext cx="6318649" cy="1454051"/>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en-US" sz="3600" b="1">
                <a:solidFill>
                  <a:srgbClr val="000000"/>
                </a:solidFill>
                <a:latin typeface="+mj-lt"/>
                <a:ea typeface="+mj-ea"/>
                <a:cs typeface="+mj-cs"/>
              </a:rPr>
              <a:t>How to help at home: </a:t>
            </a:r>
            <a:r>
              <a:rPr lang="en-US" sz="3600" b="1" err="1">
                <a:solidFill>
                  <a:srgbClr val="000000"/>
                </a:solidFill>
                <a:latin typeface="+mj-lt"/>
                <a:ea typeface="+mj-ea"/>
                <a:cs typeface="+mj-cs"/>
              </a:rPr>
              <a:t>Maths</a:t>
            </a:r>
            <a:endParaRPr lang="en-US" sz="3600" b="1" err="1">
              <a:solidFill>
                <a:srgbClr val="000000"/>
              </a:solidFill>
              <a:latin typeface="+mj-lt"/>
              <a:ea typeface="+mj-ea"/>
              <a:cs typeface="Calibri Light"/>
            </a:endParaRPr>
          </a:p>
        </p:txBody>
      </p:sp>
      <p:sp>
        <p:nvSpPr>
          <p:cNvPr id="30" name="Oval 29">
            <a:extLst>
              <a:ext uri="{FF2B5EF4-FFF2-40B4-BE49-F238E27FC236}">
                <a16:creationId xmlns:a16="http://schemas.microsoft.com/office/drawing/2014/main" xmlns="" id="{38A69B74-22E3-47CC-823F-18BE7930C81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089636" y="2960687"/>
            <a:ext cx="2668748" cy="2668748"/>
          </a:xfrm>
          <a:prstGeom prst="ellipse">
            <a:avLst/>
          </a:pr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71">
            <a:extLst>
              <a:ext uri="{FF2B5EF4-FFF2-40B4-BE49-F238E27FC236}">
                <a16:creationId xmlns:a16="http://schemas.microsoft.com/office/drawing/2014/main" xmlns="" id="{1778637B-5DB8-4A75-B2E6-FC2B1BB9A7D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157014" y="2"/>
            <a:ext cx="4034987" cy="3428147"/>
          </a:xfrm>
          <a:custGeom>
            <a:avLst/>
            <a:gdLst>
              <a:gd name="connsiteX0" fmla="*/ 350825 w 4034987"/>
              <a:gd name="connsiteY0" fmla="*/ 0 h 3428147"/>
              <a:gd name="connsiteX1" fmla="*/ 4034987 w 4034987"/>
              <a:gd name="connsiteY1" fmla="*/ 0 h 3428147"/>
              <a:gd name="connsiteX2" fmla="*/ 4034987 w 4034987"/>
              <a:gd name="connsiteY2" fmla="*/ 2505205 h 3428147"/>
              <a:gd name="connsiteX3" fmla="*/ 3951822 w 4034987"/>
              <a:gd name="connsiteY3" fmla="*/ 2616420 h 3428147"/>
              <a:gd name="connsiteX4" fmla="*/ 2230590 w 4034987"/>
              <a:gd name="connsiteY4" fmla="*/ 3428147 h 3428147"/>
              <a:gd name="connsiteX5" fmla="*/ 0 w 4034987"/>
              <a:gd name="connsiteY5" fmla="*/ 1197557 h 3428147"/>
              <a:gd name="connsiteX6" fmla="*/ 269220 w 4034987"/>
              <a:gd name="connsiteY6" fmla="*/ 134326 h 3428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4987" h="3428147">
                <a:moveTo>
                  <a:pt x="350825" y="0"/>
                </a:moveTo>
                <a:lnTo>
                  <a:pt x="4034987" y="0"/>
                </a:lnTo>
                <a:lnTo>
                  <a:pt x="4034987" y="2505205"/>
                </a:lnTo>
                <a:lnTo>
                  <a:pt x="3951822" y="2616420"/>
                </a:lnTo>
                <a:cubicBezTo>
                  <a:pt x="3542699" y="3112162"/>
                  <a:pt x="2923546" y="3428147"/>
                  <a:pt x="2230590" y="3428147"/>
                </a:cubicBezTo>
                <a:cubicBezTo>
                  <a:pt x="998669" y="3428147"/>
                  <a:pt x="0" y="2429478"/>
                  <a:pt x="0" y="1197557"/>
                </a:cubicBezTo>
                <a:cubicBezTo>
                  <a:pt x="0" y="812582"/>
                  <a:pt x="97526" y="450385"/>
                  <a:pt x="269220" y="134326"/>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4" name="Picture 6">
            <a:extLst>
              <a:ext uri="{FF2B5EF4-FFF2-40B4-BE49-F238E27FC236}">
                <a16:creationId xmlns:a16="http://schemas.microsoft.com/office/drawing/2014/main" xmlns="" id="{531A45E8-1952-4CEE-8A8E-A8EE7DBA3BCE}"/>
              </a:ext>
            </a:extLst>
          </p:cNvPr>
          <p:cNvPicPr>
            <a:picLocks noChangeAspect="1"/>
          </p:cNvPicPr>
          <p:nvPr/>
        </p:nvPicPr>
        <p:blipFill>
          <a:blip r:embed="rId4"/>
          <a:stretch>
            <a:fillRect/>
          </a:stretch>
        </p:blipFill>
        <p:spPr>
          <a:xfrm>
            <a:off x="8759844" y="343637"/>
            <a:ext cx="3205839" cy="2163941"/>
          </a:xfrm>
          <a:prstGeom prst="rect">
            <a:avLst/>
          </a:prstGeom>
        </p:spPr>
      </p:pic>
      <p:sp>
        <p:nvSpPr>
          <p:cNvPr id="34" name="Freeform 75">
            <a:extLst>
              <a:ext uri="{FF2B5EF4-FFF2-40B4-BE49-F238E27FC236}">
                <a16:creationId xmlns:a16="http://schemas.microsoft.com/office/drawing/2014/main" xmlns="" id="{0035A30C-45F3-4EFB-B2E8-6E2A11843D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059131" y="4258570"/>
            <a:ext cx="3132869" cy="2599430"/>
          </a:xfrm>
          <a:custGeom>
            <a:avLst/>
            <a:gdLst>
              <a:gd name="connsiteX0" fmla="*/ 1612418 w 3061881"/>
              <a:gd name="connsiteY0" fmla="*/ 0 h 2540529"/>
              <a:gd name="connsiteX1" fmla="*/ 3030226 w 3061881"/>
              <a:gd name="connsiteY1" fmla="*/ 843844 h 2540529"/>
              <a:gd name="connsiteX2" fmla="*/ 3061881 w 3061881"/>
              <a:gd name="connsiteY2" fmla="*/ 909556 h 2540529"/>
              <a:gd name="connsiteX3" fmla="*/ 3061881 w 3061881"/>
              <a:gd name="connsiteY3" fmla="*/ 2315281 h 2540529"/>
              <a:gd name="connsiteX4" fmla="*/ 3030226 w 3061881"/>
              <a:gd name="connsiteY4" fmla="*/ 2380992 h 2540529"/>
              <a:gd name="connsiteX5" fmla="*/ 2949460 w 3061881"/>
              <a:gd name="connsiteY5" fmla="*/ 2513937 h 2540529"/>
              <a:gd name="connsiteX6" fmla="*/ 2929575 w 3061881"/>
              <a:gd name="connsiteY6" fmla="*/ 2540529 h 2540529"/>
              <a:gd name="connsiteX7" fmla="*/ 295261 w 3061881"/>
              <a:gd name="connsiteY7" fmla="*/ 2540529 h 2540529"/>
              <a:gd name="connsiteX8" fmla="*/ 275376 w 3061881"/>
              <a:gd name="connsiteY8" fmla="*/ 2513937 h 2540529"/>
              <a:gd name="connsiteX9" fmla="*/ 0 w 3061881"/>
              <a:gd name="connsiteY9" fmla="*/ 1612418 h 2540529"/>
              <a:gd name="connsiteX10" fmla="*/ 1612418 w 3061881"/>
              <a:gd name="connsiteY10" fmla="*/ 0 h 2540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61881" h="2540529">
                <a:moveTo>
                  <a:pt x="1612418" y="0"/>
                </a:moveTo>
                <a:cubicBezTo>
                  <a:pt x="2224646" y="0"/>
                  <a:pt x="2757180" y="341213"/>
                  <a:pt x="3030226" y="843844"/>
                </a:cubicBezTo>
                <a:lnTo>
                  <a:pt x="3061881" y="909556"/>
                </a:lnTo>
                <a:lnTo>
                  <a:pt x="3061881" y="2315281"/>
                </a:lnTo>
                <a:lnTo>
                  <a:pt x="3030226" y="2380992"/>
                </a:lnTo>
                <a:cubicBezTo>
                  <a:pt x="3005404" y="2426686"/>
                  <a:pt x="2978437" y="2471046"/>
                  <a:pt x="2949460" y="2513937"/>
                </a:cubicBezTo>
                <a:lnTo>
                  <a:pt x="2929575" y="2540529"/>
                </a:lnTo>
                <a:lnTo>
                  <a:pt x="295261" y="2540529"/>
                </a:lnTo>
                <a:lnTo>
                  <a:pt x="275376" y="2513937"/>
                </a:lnTo>
                <a:cubicBezTo>
                  <a:pt x="101518" y="2256593"/>
                  <a:pt x="0" y="1946361"/>
                  <a:pt x="0" y="1612418"/>
                </a:cubicBezTo>
                <a:cubicBezTo>
                  <a:pt x="0" y="721904"/>
                  <a:pt x="721904" y="0"/>
                  <a:pt x="1612418"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11" descr="A close up of an object&#10;&#10;Description generated with high confidence">
            <a:extLst>
              <a:ext uri="{FF2B5EF4-FFF2-40B4-BE49-F238E27FC236}">
                <a16:creationId xmlns:a16="http://schemas.microsoft.com/office/drawing/2014/main" xmlns="" id="{8985A007-9689-4CC1-BA72-BF13FFCBC106}"/>
              </a:ext>
            </a:extLst>
          </p:cNvPr>
          <p:cNvPicPr>
            <a:picLocks noChangeAspect="1"/>
          </p:cNvPicPr>
          <p:nvPr/>
        </p:nvPicPr>
        <p:blipFill>
          <a:blip r:embed="rId5"/>
          <a:stretch>
            <a:fillRect/>
          </a:stretch>
        </p:blipFill>
        <p:spPr>
          <a:xfrm>
            <a:off x="9533568" y="5682487"/>
            <a:ext cx="2432116" cy="317017"/>
          </a:xfrm>
          <a:prstGeom prst="rect">
            <a:avLst/>
          </a:prstGeom>
        </p:spPr>
      </p:pic>
      <p:sp>
        <p:nvSpPr>
          <p:cNvPr id="4" name="Content Placeholder 3">
            <a:extLst>
              <a:ext uri="{FF2B5EF4-FFF2-40B4-BE49-F238E27FC236}">
                <a16:creationId xmlns:a16="http://schemas.microsoft.com/office/drawing/2014/main" xmlns="" id="{CDDC5E25-6794-4B00-8A6B-DDE007039ACB}"/>
              </a:ext>
            </a:extLst>
          </p:cNvPr>
          <p:cNvSpPr>
            <a:spLocks noGrp="1"/>
          </p:cNvSpPr>
          <p:nvPr>
            <p:ph idx="1"/>
          </p:nvPr>
        </p:nvSpPr>
        <p:spPr>
          <a:xfrm>
            <a:off x="645017" y="1621710"/>
            <a:ext cx="5063544" cy="4351338"/>
          </a:xfrm>
          <a:solidFill>
            <a:schemeClr val="accent1">
              <a:lumMod val="20000"/>
              <a:lumOff val="80000"/>
            </a:schemeClr>
          </a:solidFill>
        </p:spPr>
        <p:txBody>
          <a:bodyPr vert="horz" lIns="91440" tIns="45720" rIns="91440" bIns="45720" rtlCol="0" anchor="t">
            <a:normAutofit lnSpcReduction="10000"/>
          </a:bodyPr>
          <a:lstStyle/>
          <a:p>
            <a:r>
              <a:rPr lang="en-GB" sz="1800" dirty="0">
                <a:latin typeface="Calibri Light"/>
                <a:cs typeface="Calibri Light"/>
              </a:rPr>
              <a:t>Use a 100 square to practise counting forwards and backwards in steps of tens and ones from any 2 digit number. (</a:t>
            </a:r>
            <a:r>
              <a:rPr lang="en-GB" sz="1800" dirty="0">
                <a:latin typeface="Calibri Light"/>
                <a:cs typeface="Calibri Light"/>
                <a:hlinkClick r:id="rId6"/>
              </a:rPr>
              <a:t>www.numbersplat.co.uk</a:t>
            </a:r>
            <a:r>
              <a:rPr lang="en-GB" sz="1800" dirty="0">
                <a:latin typeface="Calibri Light"/>
                <a:cs typeface="Calibri Light"/>
              </a:rPr>
              <a:t>)</a:t>
            </a:r>
            <a:endParaRPr lang="en-US" sz="1800" dirty="0">
              <a:ea typeface="+mn-lt"/>
              <a:cs typeface="+mn-lt"/>
            </a:endParaRPr>
          </a:p>
          <a:p>
            <a:r>
              <a:rPr lang="en-US" sz="1800" dirty="0">
                <a:latin typeface="Calibri Light"/>
                <a:cs typeface="Calibri Light"/>
              </a:rPr>
              <a:t>Use the terms </a:t>
            </a:r>
            <a:r>
              <a:rPr lang="en-GB" sz="1800" dirty="0">
                <a:latin typeface="Calibri Light"/>
                <a:cs typeface="Calibri Light"/>
              </a:rPr>
              <a:t>10 more, 10 less, 1 more , 1 less with 2 digit numbers.</a:t>
            </a:r>
            <a:r>
              <a:rPr lang="en-US" sz="1800" dirty="0">
                <a:latin typeface="Calibri Light"/>
                <a:cs typeface="Calibri Light"/>
              </a:rPr>
              <a:t> </a:t>
            </a:r>
            <a:endParaRPr lang="en-US" sz="1800" dirty="0">
              <a:ea typeface="+mn-lt"/>
              <a:cs typeface="+mn-lt"/>
            </a:endParaRPr>
          </a:p>
          <a:p>
            <a:r>
              <a:rPr lang="en-GB" sz="1800" dirty="0">
                <a:latin typeface="Calibri Light"/>
                <a:cs typeface="Calibri Light"/>
              </a:rPr>
              <a:t>Place value: Identifying tens and ones.</a:t>
            </a:r>
            <a:r>
              <a:rPr lang="en-US" sz="1800" dirty="0">
                <a:latin typeface="Calibri Light"/>
                <a:cs typeface="Calibri Light"/>
              </a:rPr>
              <a:t> (Partitioning.)</a:t>
            </a:r>
            <a:endParaRPr lang="en-US" sz="1800" dirty="0">
              <a:ea typeface="+mn-lt"/>
              <a:cs typeface="+mn-lt"/>
            </a:endParaRPr>
          </a:p>
          <a:p>
            <a:r>
              <a:rPr lang="en-GB" sz="1800" dirty="0">
                <a:latin typeface="Calibri Light"/>
                <a:cs typeface="Calibri Light"/>
              </a:rPr>
              <a:t>Practice counting on and back in steps of 2, 5 and 10. </a:t>
            </a:r>
            <a:endParaRPr lang="en-US" sz="1800">
              <a:latin typeface="Calibri Light"/>
              <a:ea typeface="+mn-lt"/>
              <a:cs typeface="Calibri Light"/>
            </a:endParaRPr>
          </a:p>
          <a:p>
            <a:r>
              <a:rPr lang="en-US" sz="1800" dirty="0">
                <a:latin typeface="Calibri Light"/>
                <a:cs typeface="Calibri Light"/>
              </a:rPr>
              <a:t>Play shop! Children can make their own price tags for their toys then practice the concept of finding change using simple amounts e.g. Apples cost 5p and I need to buy 2 apples. How much will it cost?</a:t>
            </a:r>
          </a:p>
          <a:p>
            <a:r>
              <a:rPr lang="en-US" sz="1800" dirty="0">
                <a:latin typeface="Calibri Light"/>
                <a:cs typeface="Calibri Light"/>
              </a:rPr>
              <a:t>Practice doubling, halving and using the four operations (adding, subtracting, multiplying and dividing). </a:t>
            </a:r>
          </a:p>
        </p:txBody>
      </p:sp>
      <p:pic>
        <p:nvPicPr>
          <p:cNvPr id="3" name="Picture 4" descr="A picture containing indoor, person&#10;&#10;Description generated with very high confidence">
            <a:extLst>
              <a:ext uri="{FF2B5EF4-FFF2-40B4-BE49-F238E27FC236}">
                <a16:creationId xmlns:a16="http://schemas.microsoft.com/office/drawing/2014/main" xmlns="" id="{3DC41CAA-109B-479A-BE2D-B8470FB1E810}"/>
              </a:ext>
            </a:extLst>
          </p:cNvPr>
          <p:cNvPicPr>
            <a:picLocks noChangeAspect="1"/>
          </p:cNvPicPr>
          <p:nvPr/>
        </p:nvPicPr>
        <p:blipFill>
          <a:blip r:embed="rId7"/>
          <a:stretch>
            <a:fillRect/>
          </a:stretch>
        </p:blipFill>
        <p:spPr>
          <a:xfrm rot="10800000">
            <a:off x="5875278" y="200656"/>
            <a:ext cx="3077736" cy="2304879"/>
          </a:xfrm>
          <a:prstGeom prst="ellipse">
            <a:avLst/>
          </a:prstGeom>
          <a:ln>
            <a:noFill/>
          </a:ln>
          <a:effectLst>
            <a:softEdge rad="112500"/>
          </a:effectLst>
        </p:spPr>
      </p:pic>
      <p:pic>
        <p:nvPicPr>
          <p:cNvPr id="7" name="Picture 7" descr="A picture containing indoor, table&#10;&#10;Description generated with very high confidence">
            <a:extLst>
              <a:ext uri="{FF2B5EF4-FFF2-40B4-BE49-F238E27FC236}">
                <a16:creationId xmlns:a16="http://schemas.microsoft.com/office/drawing/2014/main" xmlns="" id="{AEEE3E98-04FD-489B-ACED-391C88C52484}"/>
              </a:ext>
            </a:extLst>
          </p:cNvPr>
          <p:cNvPicPr>
            <a:picLocks noChangeAspect="1"/>
          </p:cNvPicPr>
          <p:nvPr/>
        </p:nvPicPr>
        <p:blipFill>
          <a:blip r:embed="rId8"/>
          <a:stretch>
            <a:fillRect/>
          </a:stretch>
        </p:blipFill>
        <p:spPr>
          <a:xfrm rot="5460000">
            <a:off x="9013939" y="2611992"/>
            <a:ext cx="3346214" cy="2503448"/>
          </a:xfrm>
          <a:prstGeom prst="ellipse">
            <a:avLst/>
          </a:prstGeom>
          <a:ln>
            <a:noFill/>
          </a:ln>
          <a:effectLst>
            <a:softEdge rad="112500"/>
          </a:effectLst>
        </p:spPr>
      </p:pic>
      <p:pic>
        <p:nvPicPr>
          <p:cNvPr id="9" name="Picture 9" descr="A small child sitting on a table&#10;&#10;Description generated with high confidence">
            <a:extLst>
              <a:ext uri="{FF2B5EF4-FFF2-40B4-BE49-F238E27FC236}">
                <a16:creationId xmlns:a16="http://schemas.microsoft.com/office/drawing/2014/main" xmlns="" id="{912A0710-80D7-416A-87A0-6E6D85ED72D6}"/>
              </a:ext>
            </a:extLst>
          </p:cNvPr>
          <p:cNvPicPr>
            <a:picLocks noChangeAspect="1"/>
          </p:cNvPicPr>
          <p:nvPr/>
        </p:nvPicPr>
        <p:blipFill>
          <a:blip r:embed="rId9"/>
          <a:stretch>
            <a:fillRect/>
          </a:stretch>
        </p:blipFill>
        <p:spPr>
          <a:xfrm>
            <a:off x="6091029" y="3085429"/>
            <a:ext cx="2733908" cy="2592952"/>
          </a:xfrm>
          <a:prstGeom prst="ellipse">
            <a:avLst/>
          </a:prstGeom>
          <a:ln>
            <a:noFill/>
          </a:ln>
          <a:effectLst>
            <a:softEdge rad="112500"/>
          </a:effectLst>
        </p:spPr>
      </p:pic>
    </p:spTree>
    <p:extLst>
      <p:ext uri="{BB962C8B-B14F-4D97-AF65-F5344CB8AC3E}">
        <p14:creationId xmlns:p14="http://schemas.microsoft.com/office/powerpoint/2010/main" val="14493574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xmlns="" id="{799A8B4F-0FED-46C0-9186-5A8E116D87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708905" y="0"/>
            <a:ext cx="648309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xmlns="" id="{DA6861EE-7660-46C9-80BD-173B8F7454B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xmlns="" id="{48BC57EC-D9C2-437A-A0B7-A2988FD526A3}"/>
              </a:ext>
            </a:extLst>
          </p:cNvPr>
          <p:cNvSpPr txBox="1"/>
          <p:nvPr/>
        </p:nvSpPr>
        <p:spPr>
          <a:xfrm>
            <a:off x="350505" y="-86584"/>
            <a:ext cx="6790874" cy="1454051"/>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en-US" sz="3600" b="1" dirty="0">
                <a:solidFill>
                  <a:srgbClr val="000000"/>
                </a:solidFill>
                <a:latin typeface="+mj-lt"/>
                <a:ea typeface="+mj-ea"/>
                <a:cs typeface="+mj-cs"/>
              </a:rPr>
              <a:t>School trips/visitors and dates</a:t>
            </a:r>
            <a:endParaRPr lang="en-US" sz="3600" b="1" dirty="0">
              <a:solidFill>
                <a:srgbClr val="000000"/>
              </a:solidFill>
              <a:latin typeface="+mj-lt"/>
              <a:ea typeface="+mj-ea"/>
              <a:cs typeface="Calibri Light"/>
            </a:endParaRPr>
          </a:p>
        </p:txBody>
      </p:sp>
      <p:sp>
        <p:nvSpPr>
          <p:cNvPr id="30" name="Oval 29">
            <a:extLst>
              <a:ext uri="{FF2B5EF4-FFF2-40B4-BE49-F238E27FC236}">
                <a16:creationId xmlns:a16="http://schemas.microsoft.com/office/drawing/2014/main" xmlns="" id="{38A69B74-22E3-47CC-823F-18BE7930C81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089636" y="2960687"/>
            <a:ext cx="2668748" cy="2668748"/>
          </a:xfrm>
          <a:prstGeom prst="ellipse">
            <a:avLst/>
          </a:pr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71">
            <a:extLst>
              <a:ext uri="{FF2B5EF4-FFF2-40B4-BE49-F238E27FC236}">
                <a16:creationId xmlns:a16="http://schemas.microsoft.com/office/drawing/2014/main" xmlns="" id="{1778637B-5DB8-4A75-B2E6-FC2B1BB9A7D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157014" y="2"/>
            <a:ext cx="4034987" cy="3428147"/>
          </a:xfrm>
          <a:custGeom>
            <a:avLst/>
            <a:gdLst>
              <a:gd name="connsiteX0" fmla="*/ 350825 w 4034987"/>
              <a:gd name="connsiteY0" fmla="*/ 0 h 3428147"/>
              <a:gd name="connsiteX1" fmla="*/ 4034987 w 4034987"/>
              <a:gd name="connsiteY1" fmla="*/ 0 h 3428147"/>
              <a:gd name="connsiteX2" fmla="*/ 4034987 w 4034987"/>
              <a:gd name="connsiteY2" fmla="*/ 2505205 h 3428147"/>
              <a:gd name="connsiteX3" fmla="*/ 3951822 w 4034987"/>
              <a:gd name="connsiteY3" fmla="*/ 2616420 h 3428147"/>
              <a:gd name="connsiteX4" fmla="*/ 2230590 w 4034987"/>
              <a:gd name="connsiteY4" fmla="*/ 3428147 h 3428147"/>
              <a:gd name="connsiteX5" fmla="*/ 0 w 4034987"/>
              <a:gd name="connsiteY5" fmla="*/ 1197557 h 3428147"/>
              <a:gd name="connsiteX6" fmla="*/ 269220 w 4034987"/>
              <a:gd name="connsiteY6" fmla="*/ 134326 h 3428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4987" h="3428147">
                <a:moveTo>
                  <a:pt x="350825" y="0"/>
                </a:moveTo>
                <a:lnTo>
                  <a:pt x="4034987" y="0"/>
                </a:lnTo>
                <a:lnTo>
                  <a:pt x="4034987" y="2505205"/>
                </a:lnTo>
                <a:lnTo>
                  <a:pt x="3951822" y="2616420"/>
                </a:lnTo>
                <a:cubicBezTo>
                  <a:pt x="3542699" y="3112162"/>
                  <a:pt x="2923546" y="3428147"/>
                  <a:pt x="2230590" y="3428147"/>
                </a:cubicBezTo>
                <a:cubicBezTo>
                  <a:pt x="998669" y="3428147"/>
                  <a:pt x="0" y="2429478"/>
                  <a:pt x="0" y="1197557"/>
                </a:cubicBezTo>
                <a:cubicBezTo>
                  <a:pt x="0" y="812582"/>
                  <a:pt x="97526" y="450385"/>
                  <a:pt x="269220" y="134326"/>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4" name="Picture 6">
            <a:extLst>
              <a:ext uri="{FF2B5EF4-FFF2-40B4-BE49-F238E27FC236}">
                <a16:creationId xmlns:a16="http://schemas.microsoft.com/office/drawing/2014/main" xmlns="" id="{531A45E8-1952-4CEE-8A8E-A8EE7DBA3BCE}"/>
              </a:ext>
            </a:extLst>
          </p:cNvPr>
          <p:cNvPicPr>
            <a:picLocks noChangeAspect="1"/>
          </p:cNvPicPr>
          <p:nvPr/>
        </p:nvPicPr>
        <p:blipFill>
          <a:blip r:embed="rId4"/>
          <a:stretch>
            <a:fillRect/>
          </a:stretch>
        </p:blipFill>
        <p:spPr>
          <a:xfrm>
            <a:off x="8759844" y="343637"/>
            <a:ext cx="3205839" cy="2163941"/>
          </a:xfrm>
          <a:prstGeom prst="rect">
            <a:avLst/>
          </a:prstGeom>
        </p:spPr>
      </p:pic>
      <p:sp>
        <p:nvSpPr>
          <p:cNvPr id="34" name="Freeform 75">
            <a:extLst>
              <a:ext uri="{FF2B5EF4-FFF2-40B4-BE49-F238E27FC236}">
                <a16:creationId xmlns:a16="http://schemas.microsoft.com/office/drawing/2014/main" xmlns="" id="{0035A30C-45F3-4EFB-B2E8-6E2A11843D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059131" y="4258570"/>
            <a:ext cx="3132869" cy="2599430"/>
          </a:xfrm>
          <a:custGeom>
            <a:avLst/>
            <a:gdLst>
              <a:gd name="connsiteX0" fmla="*/ 1612418 w 3061881"/>
              <a:gd name="connsiteY0" fmla="*/ 0 h 2540529"/>
              <a:gd name="connsiteX1" fmla="*/ 3030226 w 3061881"/>
              <a:gd name="connsiteY1" fmla="*/ 843844 h 2540529"/>
              <a:gd name="connsiteX2" fmla="*/ 3061881 w 3061881"/>
              <a:gd name="connsiteY2" fmla="*/ 909556 h 2540529"/>
              <a:gd name="connsiteX3" fmla="*/ 3061881 w 3061881"/>
              <a:gd name="connsiteY3" fmla="*/ 2315281 h 2540529"/>
              <a:gd name="connsiteX4" fmla="*/ 3030226 w 3061881"/>
              <a:gd name="connsiteY4" fmla="*/ 2380992 h 2540529"/>
              <a:gd name="connsiteX5" fmla="*/ 2949460 w 3061881"/>
              <a:gd name="connsiteY5" fmla="*/ 2513937 h 2540529"/>
              <a:gd name="connsiteX6" fmla="*/ 2929575 w 3061881"/>
              <a:gd name="connsiteY6" fmla="*/ 2540529 h 2540529"/>
              <a:gd name="connsiteX7" fmla="*/ 295261 w 3061881"/>
              <a:gd name="connsiteY7" fmla="*/ 2540529 h 2540529"/>
              <a:gd name="connsiteX8" fmla="*/ 275376 w 3061881"/>
              <a:gd name="connsiteY8" fmla="*/ 2513937 h 2540529"/>
              <a:gd name="connsiteX9" fmla="*/ 0 w 3061881"/>
              <a:gd name="connsiteY9" fmla="*/ 1612418 h 2540529"/>
              <a:gd name="connsiteX10" fmla="*/ 1612418 w 3061881"/>
              <a:gd name="connsiteY10" fmla="*/ 0 h 2540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61881" h="2540529">
                <a:moveTo>
                  <a:pt x="1612418" y="0"/>
                </a:moveTo>
                <a:cubicBezTo>
                  <a:pt x="2224646" y="0"/>
                  <a:pt x="2757180" y="341213"/>
                  <a:pt x="3030226" y="843844"/>
                </a:cubicBezTo>
                <a:lnTo>
                  <a:pt x="3061881" y="909556"/>
                </a:lnTo>
                <a:lnTo>
                  <a:pt x="3061881" y="2315281"/>
                </a:lnTo>
                <a:lnTo>
                  <a:pt x="3030226" y="2380992"/>
                </a:lnTo>
                <a:cubicBezTo>
                  <a:pt x="3005404" y="2426686"/>
                  <a:pt x="2978437" y="2471046"/>
                  <a:pt x="2949460" y="2513937"/>
                </a:cubicBezTo>
                <a:lnTo>
                  <a:pt x="2929575" y="2540529"/>
                </a:lnTo>
                <a:lnTo>
                  <a:pt x="295261" y="2540529"/>
                </a:lnTo>
                <a:lnTo>
                  <a:pt x="275376" y="2513937"/>
                </a:lnTo>
                <a:cubicBezTo>
                  <a:pt x="101518" y="2256593"/>
                  <a:pt x="0" y="1946361"/>
                  <a:pt x="0" y="1612418"/>
                </a:cubicBezTo>
                <a:cubicBezTo>
                  <a:pt x="0" y="721904"/>
                  <a:pt x="721904" y="0"/>
                  <a:pt x="1612418"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11" descr="A close up of an object&#10;&#10;Description generated with high confidence">
            <a:extLst>
              <a:ext uri="{FF2B5EF4-FFF2-40B4-BE49-F238E27FC236}">
                <a16:creationId xmlns:a16="http://schemas.microsoft.com/office/drawing/2014/main" xmlns="" id="{8985A007-9689-4CC1-BA72-BF13FFCBC106}"/>
              </a:ext>
            </a:extLst>
          </p:cNvPr>
          <p:cNvPicPr>
            <a:picLocks noChangeAspect="1"/>
          </p:cNvPicPr>
          <p:nvPr/>
        </p:nvPicPr>
        <p:blipFill>
          <a:blip r:embed="rId5"/>
          <a:stretch>
            <a:fillRect/>
          </a:stretch>
        </p:blipFill>
        <p:spPr>
          <a:xfrm>
            <a:off x="9533568" y="5682487"/>
            <a:ext cx="2432116" cy="317017"/>
          </a:xfrm>
          <a:prstGeom prst="rect">
            <a:avLst/>
          </a:prstGeom>
        </p:spPr>
      </p:pic>
      <p:sp>
        <p:nvSpPr>
          <p:cNvPr id="17" name="Content Placeholder 16">
            <a:extLst>
              <a:ext uri="{FF2B5EF4-FFF2-40B4-BE49-F238E27FC236}">
                <a16:creationId xmlns:a16="http://schemas.microsoft.com/office/drawing/2014/main" xmlns="" id="{CB8BF7EA-1040-4A24-85C6-C2FF35C8468B}"/>
              </a:ext>
            </a:extLst>
          </p:cNvPr>
          <p:cNvSpPr>
            <a:spLocks noGrp="1"/>
          </p:cNvSpPr>
          <p:nvPr>
            <p:ph idx="1"/>
          </p:nvPr>
        </p:nvSpPr>
        <p:spPr>
          <a:xfrm>
            <a:off x="290849" y="1203146"/>
            <a:ext cx="6126049" cy="5252858"/>
          </a:xfrm>
          <a:solidFill>
            <a:schemeClr val="accent1">
              <a:lumMod val="20000"/>
              <a:lumOff val="80000"/>
            </a:schemeClr>
          </a:solidFill>
        </p:spPr>
        <p:txBody>
          <a:bodyPr vert="horz" lIns="91440" tIns="45720" rIns="91440" bIns="45720" rtlCol="0" anchor="t">
            <a:normAutofit/>
          </a:bodyPr>
          <a:lstStyle/>
          <a:p>
            <a:r>
              <a:rPr lang="en-US" sz="1800" dirty="0">
                <a:latin typeface="Calibri Light"/>
                <a:ea typeface="+mn-lt"/>
                <a:cs typeface="+mn-lt"/>
              </a:rPr>
              <a:t>If you wish to volunteer on a school trip please speak to/email your class teacher. </a:t>
            </a:r>
          </a:p>
          <a:p>
            <a:r>
              <a:rPr lang="en-US" sz="1800" dirty="0">
                <a:latin typeface="Calibri Light"/>
                <a:cs typeface="Calibri"/>
              </a:rPr>
              <a:t>Monday 23rd September: Theatre workshop – Where in the UK is Baxter Bear? School based. </a:t>
            </a:r>
            <a:endParaRPr lang="en-US" sz="1800" dirty="0">
              <a:latin typeface="Calibri" panose="020F0502020204030204"/>
              <a:cs typeface="Calibri"/>
            </a:endParaRPr>
          </a:p>
          <a:p>
            <a:r>
              <a:rPr lang="en-US" sz="1800" dirty="0">
                <a:latin typeface="Calibri Light"/>
                <a:cs typeface="Calibri"/>
              </a:rPr>
              <a:t>Tuesday 15th October, Wednesday 16th October: Parents Evening </a:t>
            </a:r>
          </a:p>
          <a:p>
            <a:r>
              <a:rPr lang="en-US" sz="1800" dirty="0">
                <a:latin typeface="Calibri Light"/>
                <a:cs typeface="Calibri Light"/>
              </a:rPr>
              <a:t>Break-up for half term </a:t>
            </a:r>
            <a:r>
              <a:rPr lang="en-US" sz="1800" b="1" dirty="0">
                <a:latin typeface="Calibri Light"/>
                <a:cs typeface="Calibri Light"/>
              </a:rPr>
              <a:t>Thursday 17th October</a:t>
            </a:r>
            <a:endParaRPr lang="en-US" sz="1800" dirty="0">
              <a:ea typeface="+mn-lt"/>
              <a:cs typeface="+mn-lt"/>
            </a:endParaRPr>
          </a:p>
          <a:p>
            <a:r>
              <a:rPr lang="en-US" sz="1800" dirty="0">
                <a:latin typeface="Calibri Light"/>
                <a:cs typeface="Calibri Light"/>
              </a:rPr>
              <a:t>Friday 8th November (am): Key Stage 1 trip to </a:t>
            </a:r>
            <a:r>
              <a:rPr lang="en-US" sz="1800" dirty="0" err="1">
                <a:latin typeface="Calibri Light"/>
                <a:cs typeface="Calibri Light"/>
              </a:rPr>
              <a:t>Streatham</a:t>
            </a:r>
            <a:r>
              <a:rPr lang="en-US" sz="1800" dirty="0">
                <a:latin typeface="Calibri Light"/>
                <a:cs typeface="Calibri Light"/>
              </a:rPr>
              <a:t> Odeon to see The Grinch. </a:t>
            </a:r>
            <a:endParaRPr lang="en-US" sz="1800" dirty="0">
              <a:latin typeface="Calibri Light"/>
              <a:ea typeface="+mn-lt"/>
              <a:cs typeface="Calibri Light"/>
            </a:endParaRPr>
          </a:p>
          <a:p>
            <a:r>
              <a:rPr lang="en-US" sz="1800" dirty="0">
                <a:latin typeface="Calibri Light"/>
                <a:cs typeface="Calibri Light"/>
              </a:rPr>
              <a:t>Thursday 12th December (pm) and Friday 13th December (am): KS1 Nativity.</a:t>
            </a:r>
            <a:endParaRPr lang="en-US" sz="1800" dirty="0">
              <a:ea typeface="+mn-lt"/>
              <a:cs typeface="+mn-lt"/>
            </a:endParaRPr>
          </a:p>
          <a:p>
            <a:r>
              <a:rPr lang="en-US" sz="1800" dirty="0">
                <a:latin typeface="Calibri Light"/>
                <a:cs typeface="Calibri"/>
              </a:rPr>
              <a:t>Tuesday 17th December: Unicorn Theatre Trip to see the Wolf, the Duck and the Mouse.</a:t>
            </a:r>
            <a:endParaRPr lang="en-US" dirty="0">
              <a:latin typeface="Calibri" panose="020F0502020204030204"/>
              <a:cs typeface="Calibri"/>
            </a:endParaRPr>
          </a:p>
          <a:p>
            <a:endParaRPr lang="en-US" sz="1800" dirty="0">
              <a:latin typeface="Calibri Light"/>
              <a:cs typeface="Calibri"/>
            </a:endParaRPr>
          </a:p>
        </p:txBody>
      </p:sp>
    </p:spTree>
    <p:extLst>
      <p:ext uri="{BB962C8B-B14F-4D97-AF65-F5344CB8AC3E}">
        <p14:creationId xmlns:p14="http://schemas.microsoft.com/office/powerpoint/2010/main" val="19016361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xmlns="" id="{799A8B4F-0FED-46C0-9186-5A8E116D87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708905" y="0"/>
            <a:ext cx="648309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xmlns="" id="{DA6861EE-7660-46C9-80BD-173B8F7454B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xmlns="" id="{48BC57EC-D9C2-437A-A0B7-A2988FD526A3}"/>
              </a:ext>
            </a:extLst>
          </p:cNvPr>
          <p:cNvSpPr txBox="1"/>
          <p:nvPr/>
        </p:nvSpPr>
        <p:spPr>
          <a:xfrm>
            <a:off x="454798" y="177433"/>
            <a:ext cx="6318649" cy="1454051"/>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en-US" sz="3600" b="1">
                <a:solidFill>
                  <a:srgbClr val="000000"/>
                </a:solidFill>
                <a:latin typeface="+mj-lt"/>
                <a:ea typeface="+mj-ea"/>
                <a:cs typeface="+mj-cs"/>
              </a:rPr>
              <a:t>Year 2 staff</a:t>
            </a:r>
            <a:endParaRPr lang="en-US" sz="3600" b="1">
              <a:solidFill>
                <a:srgbClr val="000000"/>
              </a:solidFill>
              <a:latin typeface="+mj-lt"/>
              <a:ea typeface="+mj-ea"/>
              <a:cs typeface="Calibri Light"/>
            </a:endParaRPr>
          </a:p>
        </p:txBody>
      </p:sp>
      <p:sp>
        <p:nvSpPr>
          <p:cNvPr id="8" name="Content Placeholder 2">
            <a:extLst>
              <a:ext uri="{FF2B5EF4-FFF2-40B4-BE49-F238E27FC236}">
                <a16:creationId xmlns:a16="http://schemas.microsoft.com/office/drawing/2014/main" xmlns="" id="{A54894DD-C10C-4EC5-9581-52C304942D25}"/>
              </a:ext>
            </a:extLst>
          </p:cNvPr>
          <p:cNvSpPr>
            <a:spLocks noGrp="1"/>
          </p:cNvSpPr>
          <p:nvPr>
            <p:ph idx="1"/>
          </p:nvPr>
        </p:nvSpPr>
        <p:spPr>
          <a:xfrm>
            <a:off x="297629" y="2094774"/>
            <a:ext cx="5191628" cy="2300435"/>
          </a:xfrm>
          <a:solidFill>
            <a:schemeClr val="accent1">
              <a:lumMod val="20000"/>
              <a:lumOff val="80000"/>
            </a:schemeClr>
          </a:solidFill>
        </p:spPr>
        <p:txBody>
          <a:bodyPr vert="horz" lIns="91440" tIns="45720" rIns="91440" bIns="45720" rtlCol="0" anchor="ctr">
            <a:noAutofit/>
          </a:bodyPr>
          <a:lstStyle/>
          <a:p>
            <a:pPr>
              <a:buNone/>
            </a:pPr>
            <a:endParaRPr lang="en-US" sz="1800" dirty="0">
              <a:cs typeface="Calibri"/>
            </a:endParaRPr>
          </a:p>
          <a:p>
            <a:pPr>
              <a:buNone/>
            </a:pPr>
            <a:r>
              <a:rPr lang="en-US" sz="2400" dirty="0">
                <a:cs typeface="Calibri"/>
              </a:rPr>
              <a:t>Class 3 teacher: </a:t>
            </a:r>
            <a:r>
              <a:rPr lang="en-US" sz="2400" dirty="0" err="1">
                <a:cs typeface="Calibri"/>
              </a:rPr>
              <a:t>Mrs</a:t>
            </a:r>
            <a:r>
              <a:rPr lang="en-US" sz="2400" dirty="0">
                <a:cs typeface="Calibri"/>
              </a:rPr>
              <a:t> Jenson</a:t>
            </a:r>
          </a:p>
          <a:p>
            <a:pPr>
              <a:buNone/>
            </a:pPr>
            <a:r>
              <a:rPr lang="en-US" sz="2400" dirty="0">
                <a:cs typeface="Calibri"/>
              </a:rPr>
              <a:t>Class 4 teacher: Miss Earle</a:t>
            </a:r>
          </a:p>
          <a:p>
            <a:pPr>
              <a:buNone/>
            </a:pPr>
            <a:r>
              <a:rPr lang="en-US" sz="2400" dirty="0">
                <a:cs typeface="Calibri"/>
              </a:rPr>
              <a:t>Teaching assistants: </a:t>
            </a:r>
            <a:r>
              <a:rPr lang="en-US" sz="2400" dirty="0" err="1">
                <a:cs typeface="Calibri"/>
              </a:rPr>
              <a:t>Mrs</a:t>
            </a:r>
            <a:r>
              <a:rPr lang="en-US" sz="2400" dirty="0">
                <a:cs typeface="Calibri"/>
              </a:rPr>
              <a:t> Gutierrez</a:t>
            </a:r>
          </a:p>
          <a:p>
            <a:pPr>
              <a:buNone/>
            </a:pPr>
            <a:r>
              <a:rPr lang="en-US" sz="2400" dirty="0">
                <a:cs typeface="Calibri"/>
              </a:rPr>
              <a:t>                                    </a:t>
            </a:r>
            <a:r>
              <a:rPr lang="en-US" sz="2400" dirty="0" err="1">
                <a:cs typeface="Calibri"/>
              </a:rPr>
              <a:t>Mrs</a:t>
            </a:r>
            <a:r>
              <a:rPr lang="en-US" sz="2400" dirty="0">
                <a:cs typeface="Calibri"/>
              </a:rPr>
              <a:t> Best</a:t>
            </a:r>
          </a:p>
          <a:p>
            <a:pPr>
              <a:buNone/>
            </a:pPr>
            <a:endParaRPr lang="en-US" dirty="0">
              <a:cs typeface="Calibri"/>
            </a:endParaRPr>
          </a:p>
        </p:txBody>
      </p:sp>
      <p:sp>
        <p:nvSpPr>
          <p:cNvPr id="30" name="Oval 29">
            <a:extLst>
              <a:ext uri="{FF2B5EF4-FFF2-40B4-BE49-F238E27FC236}">
                <a16:creationId xmlns:a16="http://schemas.microsoft.com/office/drawing/2014/main" xmlns="" id="{38A69B74-22E3-47CC-823F-18BE7930C81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089636" y="2960687"/>
            <a:ext cx="2668748" cy="2668748"/>
          </a:xfrm>
          <a:prstGeom prst="ellipse">
            <a:avLst/>
          </a:pr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71">
            <a:extLst>
              <a:ext uri="{FF2B5EF4-FFF2-40B4-BE49-F238E27FC236}">
                <a16:creationId xmlns:a16="http://schemas.microsoft.com/office/drawing/2014/main" xmlns="" id="{1778637B-5DB8-4A75-B2E6-FC2B1BB9A7D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157014" y="2"/>
            <a:ext cx="4034987" cy="3428147"/>
          </a:xfrm>
          <a:custGeom>
            <a:avLst/>
            <a:gdLst>
              <a:gd name="connsiteX0" fmla="*/ 350825 w 4034987"/>
              <a:gd name="connsiteY0" fmla="*/ 0 h 3428147"/>
              <a:gd name="connsiteX1" fmla="*/ 4034987 w 4034987"/>
              <a:gd name="connsiteY1" fmla="*/ 0 h 3428147"/>
              <a:gd name="connsiteX2" fmla="*/ 4034987 w 4034987"/>
              <a:gd name="connsiteY2" fmla="*/ 2505205 h 3428147"/>
              <a:gd name="connsiteX3" fmla="*/ 3951822 w 4034987"/>
              <a:gd name="connsiteY3" fmla="*/ 2616420 h 3428147"/>
              <a:gd name="connsiteX4" fmla="*/ 2230590 w 4034987"/>
              <a:gd name="connsiteY4" fmla="*/ 3428147 h 3428147"/>
              <a:gd name="connsiteX5" fmla="*/ 0 w 4034987"/>
              <a:gd name="connsiteY5" fmla="*/ 1197557 h 3428147"/>
              <a:gd name="connsiteX6" fmla="*/ 269220 w 4034987"/>
              <a:gd name="connsiteY6" fmla="*/ 134326 h 3428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4987" h="3428147">
                <a:moveTo>
                  <a:pt x="350825" y="0"/>
                </a:moveTo>
                <a:lnTo>
                  <a:pt x="4034987" y="0"/>
                </a:lnTo>
                <a:lnTo>
                  <a:pt x="4034987" y="2505205"/>
                </a:lnTo>
                <a:lnTo>
                  <a:pt x="3951822" y="2616420"/>
                </a:lnTo>
                <a:cubicBezTo>
                  <a:pt x="3542699" y="3112162"/>
                  <a:pt x="2923546" y="3428147"/>
                  <a:pt x="2230590" y="3428147"/>
                </a:cubicBezTo>
                <a:cubicBezTo>
                  <a:pt x="998669" y="3428147"/>
                  <a:pt x="0" y="2429478"/>
                  <a:pt x="0" y="1197557"/>
                </a:cubicBezTo>
                <a:cubicBezTo>
                  <a:pt x="0" y="812582"/>
                  <a:pt x="97526" y="450385"/>
                  <a:pt x="269220" y="134326"/>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4" name="Picture 6">
            <a:extLst>
              <a:ext uri="{FF2B5EF4-FFF2-40B4-BE49-F238E27FC236}">
                <a16:creationId xmlns:a16="http://schemas.microsoft.com/office/drawing/2014/main" xmlns="" id="{531A45E8-1952-4CEE-8A8E-A8EE7DBA3BCE}"/>
              </a:ext>
            </a:extLst>
          </p:cNvPr>
          <p:cNvPicPr>
            <a:picLocks noChangeAspect="1"/>
          </p:cNvPicPr>
          <p:nvPr/>
        </p:nvPicPr>
        <p:blipFill>
          <a:blip r:embed="rId4"/>
          <a:stretch>
            <a:fillRect/>
          </a:stretch>
        </p:blipFill>
        <p:spPr>
          <a:xfrm>
            <a:off x="8821715" y="300700"/>
            <a:ext cx="3205839" cy="2163941"/>
          </a:xfrm>
          <a:prstGeom prst="rect">
            <a:avLst/>
          </a:prstGeom>
        </p:spPr>
      </p:pic>
      <p:sp>
        <p:nvSpPr>
          <p:cNvPr id="34" name="Freeform 75">
            <a:extLst>
              <a:ext uri="{FF2B5EF4-FFF2-40B4-BE49-F238E27FC236}">
                <a16:creationId xmlns:a16="http://schemas.microsoft.com/office/drawing/2014/main" xmlns="" id="{0035A30C-45F3-4EFB-B2E8-6E2A11843D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059131" y="4258570"/>
            <a:ext cx="3132869" cy="2599430"/>
          </a:xfrm>
          <a:custGeom>
            <a:avLst/>
            <a:gdLst>
              <a:gd name="connsiteX0" fmla="*/ 1612418 w 3061881"/>
              <a:gd name="connsiteY0" fmla="*/ 0 h 2540529"/>
              <a:gd name="connsiteX1" fmla="*/ 3030226 w 3061881"/>
              <a:gd name="connsiteY1" fmla="*/ 843844 h 2540529"/>
              <a:gd name="connsiteX2" fmla="*/ 3061881 w 3061881"/>
              <a:gd name="connsiteY2" fmla="*/ 909556 h 2540529"/>
              <a:gd name="connsiteX3" fmla="*/ 3061881 w 3061881"/>
              <a:gd name="connsiteY3" fmla="*/ 2315281 h 2540529"/>
              <a:gd name="connsiteX4" fmla="*/ 3030226 w 3061881"/>
              <a:gd name="connsiteY4" fmla="*/ 2380992 h 2540529"/>
              <a:gd name="connsiteX5" fmla="*/ 2949460 w 3061881"/>
              <a:gd name="connsiteY5" fmla="*/ 2513937 h 2540529"/>
              <a:gd name="connsiteX6" fmla="*/ 2929575 w 3061881"/>
              <a:gd name="connsiteY6" fmla="*/ 2540529 h 2540529"/>
              <a:gd name="connsiteX7" fmla="*/ 295261 w 3061881"/>
              <a:gd name="connsiteY7" fmla="*/ 2540529 h 2540529"/>
              <a:gd name="connsiteX8" fmla="*/ 275376 w 3061881"/>
              <a:gd name="connsiteY8" fmla="*/ 2513937 h 2540529"/>
              <a:gd name="connsiteX9" fmla="*/ 0 w 3061881"/>
              <a:gd name="connsiteY9" fmla="*/ 1612418 h 2540529"/>
              <a:gd name="connsiteX10" fmla="*/ 1612418 w 3061881"/>
              <a:gd name="connsiteY10" fmla="*/ 0 h 2540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61881" h="2540529">
                <a:moveTo>
                  <a:pt x="1612418" y="0"/>
                </a:moveTo>
                <a:cubicBezTo>
                  <a:pt x="2224646" y="0"/>
                  <a:pt x="2757180" y="341213"/>
                  <a:pt x="3030226" y="843844"/>
                </a:cubicBezTo>
                <a:lnTo>
                  <a:pt x="3061881" y="909556"/>
                </a:lnTo>
                <a:lnTo>
                  <a:pt x="3061881" y="2315281"/>
                </a:lnTo>
                <a:lnTo>
                  <a:pt x="3030226" y="2380992"/>
                </a:lnTo>
                <a:cubicBezTo>
                  <a:pt x="3005404" y="2426686"/>
                  <a:pt x="2978437" y="2471046"/>
                  <a:pt x="2949460" y="2513937"/>
                </a:cubicBezTo>
                <a:lnTo>
                  <a:pt x="2929575" y="2540529"/>
                </a:lnTo>
                <a:lnTo>
                  <a:pt x="295261" y="2540529"/>
                </a:lnTo>
                <a:lnTo>
                  <a:pt x="275376" y="2513937"/>
                </a:lnTo>
                <a:cubicBezTo>
                  <a:pt x="101518" y="2256593"/>
                  <a:pt x="0" y="1946361"/>
                  <a:pt x="0" y="1612418"/>
                </a:cubicBezTo>
                <a:cubicBezTo>
                  <a:pt x="0" y="721904"/>
                  <a:pt x="721904" y="0"/>
                  <a:pt x="1612418"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11" descr="A close up of an object&#10;&#10;Description generated with high confidence">
            <a:extLst>
              <a:ext uri="{FF2B5EF4-FFF2-40B4-BE49-F238E27FC236}">
                <a16:creationId xmlns:a16="http://schemas.microsoft.com/office/drawing/2014/main" xmlns="" id="{8985A007-9689-4CC1-BA72-BF13FFCBC106}"/>
              </a:ext>
            </a:extLst>
          </p:cNvPr>
          <p:cNvPicPr>
            <a:picLocks noChangeAspect="1"/>
          </p:cNvPicPr>
          <p:nvPr/>
        </p:nvPicPr>
        <p:blipFill>
          <a:blip r:embed="rId5"/>
          <a:stretch>
            <a:fillRect/>
          </a:stretch>
        </p:blipFill>
        <p:spPr>
          <a:xfrm>
            <a:off x="9533568" y="5682487"/>
            <a:ext cx="2432116" cy="317017"/>
          </a:xfrm>
          <a:prstGeom prst="rect">
            <a:avLst/>
          </a:prstGeom>
        </p:spPr>
      </p:pic>
      <p:pic>
        <p:nvPicPr>
          <p:cNvPr id="3" name="Picture 3" descr="A group of people sitting at a table&#10;&#10;Description generated with very high confidence">
            <a:extLst>
              <a:ext uri="{FF2B5EF4-FFF2-40B4-BE49-F238E27FC236}">
                <a16:creationId xmlns:a16="http://schemas.microsoft.com/office/drawing/2014/main" xmlns="" id="{BEA15576-A9B1-4A04-9F69-27AE108132BF}"/>
              </a:ext>
            </a:extLst>
          </p:cNvPr>
          <p:cNvPicPr>
            <a:picLocks noChangeAspect="1"/>
          </p:cNvPicPr>
          <p:nvPr/>
        </p:nvPicPr>
        <p:blipFill>
          <a:blip r:embed="rId6"/>
          <a:stretch>
            <a:fillRect/>
          </a:stretch>
        </p:blipFill>
        <p:spPr>
          <a:xfrm>
            <a:off x="5898106" y="3023314"/>
            <a:ext cx="2929054" cy="2410521"/>
          </a:xfrm>
          <a:prstGeom prst="ellipse">
            <a:avLst/>
          </a:prstGeom>
          <a:ln>
            <a:noFill/>
          </a:ln>
          <a:effectLst>
            <a:softEdge rad="112500"/>
          </a:effectLst>
        </p:spPr>
      </p:pic>
      <p:pic>
        <p:nvPicPr>
          <p:cNvPr id="9" name="Picture 9" descr="A picture containing child, person, indoor, boy&#10;&#10;Description generated with very high confidence">
            <a:extLst>
              <a:ext uri="{FF2B5EF4-FFF2-40B4-BE49-F238E27FC236}">
                <a16:creationId xmlns:a16="http://schemas.microsoft.com/office/drawing/2014/main" xmlns="" id="{4F37EFF0-E32B-41F8-9546-76D16E7EE243}"/>
              </a:ext>
            </a:extLst>
          </p:cNvPr>
          <p:cNvPicPr>
            <a:picLocks noChangeAspect="1"/>
          </p:cNvPicPr>
          <p:nvPr/>
        </p:nvPicPr>
        <p:blipFill>
          <a:blip r:embed="rId7"/>
          <a:stretch>
            <a:fillRect/>
          </a:stretch>
        </p:blipFill>
        <p:spPr>
          <a:xfrm>
            <a:off x="4903588" y="110462"/>
            <a:ext cx="3059151" cy="2549912"/>
          </a:xfrm>
          <a:prstGeom prst="ellipse">
            <a:avLst/>
          </a:prstGeom>
          <a:ln>
            <a:noFill/>
          </a:ln>
          <a:effectLst>
            <a:softEdge rad="112500"/>
          </a:effectLst>
        </p:spPr>
      </p:pic>
      <p:pic>
        <p:nvPicPr>
          <p:cNvPr id="11" name="Picture 11" descr="A group of people in a room&#10;&#10;Description generated with very high confidence">
            <a:extLst>
              <a:ext uri="{FF2B5EF4-FFF2-40B4-BE49-F238E27FC236}">
                <a16:creationId xmlns:a16="http://schemas.microsoft.com/office/drawing/2014/main" xmlns="" id="{1953CFEC-84D0-4ABF-8F46-9CE03DB71920}"/>
              </a:ext>
            </a:extLst>
          </p:cNvPr>
          <p:cNvPicPr>
            <a:picLocks noChangeAspect="1"/>
          </p:cNvPicPr>
          <p:nvPr/>
        </p:nvPicPr>
        <p:blipFill>
          <a:blip r:embed="rId8"/>
          <a:stretch>
            <a:fillRect/>
          </a:stretch>
        </p:blipFill>
        <p:spPr>
          <a:xfrm rot="5400000">
            <a:off x="3245278" y="4004067"/>
            <a:ext cx="2984809" cy="2587082"/>
          </a:xfrm>
          <a:prstGeom prst="ellipse">
            <a:avLst/>
          </a:prstGeom>
          <a:ln>
            <a:noFill/>
          </a:ln>
          <a:effectLst>
            <a:softEdge rad="112500"/>
          </a:effectLst>
        </p:spPr>
      </p:pic>
    </p:spTree>
    <p:extLst>
      <p:ext uri="{BB962C8B-B14F-4D97-AF65-F5344CB8AC3E}">
        <p14:creationId xmlns:p14="http://schemas.microsoft.com/office/powerpoint/2010/main" val="2575878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EA8805B-17AC-48DD-B54E-9751707EE86B}"/>
              </a:ext>
            </a:extLst>
          </p:cNvPr>
          <p:cNvSpPr txBox="1"/>
          <p:nvPr/>
        </p:nvSpPr>
        <p:spPr>
          <a:xfrm>
            <a:off x="817809" y="452908"/>
            <a:ext cx="1076029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err="1"/>
              <a:t>CInsert</a:t>
            </a:r>
            <a:r>
              <a:rPr lang="en-GB"/>
              <a:t> who to see protocol</a:t>
            </a:r>
          </a:p>
        </p:txBody>
      </p:sp>
      <p:pic>
        <p:nvPicPr>
          <p:cNvPr id="4" name="Picture 4" descr="A screenshot of a cell phone&#10;&#10;Description generated with very high confidence">
            <a:extLst>
              <a:ext uri="{FF2B5EF4-FFF2-40B4-BE49-F238E27FC236}">
                <a16:creationId xmlns:a16="http://schemas.microsoft.com/office/drawing/2014/main" xmlns="" id="{80142AF0-2BB0-4134-843B-28A652802136}"/>
              </a:ext>
            </a:extLst>
          </p:cNvPr>
          <p:cNvPicPr>
            <a:picLocks noChangeAspect="1"/>
          </p:cNvPicPr>
          <p:nvPr/>
        </p:nvPicPr>
        <p:blipFill rotWithShape="1">
          <a:blip r:embed="rId3"/>
          <a:srcRect l="26052" t="17750" r="17995" b="18542"/>
          <a:stretch/>
        </p:blipFill>
        <p:spPr>
          <a:xfrm>
            <a:off x="833717" y="39781"/>
            <a:ext cx="10520622" cy="6769073"/>
          </a:xfrm>
          <a:prstGeom prst="rect">
            <a:avLst/>
          </a:prstGeom>
        </p:spPr>
      </p:pic>
    </p:spTree>
    <p:extLst>
      <p:ext uri="{BB962C8B-B14F-4D97-AF65-F5344CB8AC3E}">
        <p14:creationId xmlns:p14="http://schemas.microsoft.com/office/powerpoint/2010/main" val="24865234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577FF7C1-42DA-4D9D-9D81-B2830D5FB769}"/>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a:p>
        </p:txBody>
      </p:sp>
      <p:sp>
        <p:nvSpPr>
          <p:cNvPr id="9" name="TextBox 8">
            <a:extLst>
              <a:ext uri="{FF2B5EF4-FFF2-40B4-BE49-F238E27FC236}">
                <a16:creationId xmlns:a16="http://schemas.microsoft.com/office/drawing/2014/main" xmlns="" id="{A978239B-E31E-4803-BF89-65A99EF7A4A3}"/>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a:p>
        </p:txBody>
      </p:sp>
      <p:sp>
        <p:nvSpPr>
          <p:cNvPr id="12" name="TextBox 11">
            <a:extLst>
              <a:ext uri="{FF2B5EF4-FFF2-40B4-BE49-F238E27FC236}">
                <a16:creationId xmlns:a16="http://schemas.microsoft.com/office/drawing/2014/main" xmlns="" id="{1DB1650B-9B5C-4AB4-BAEE-C8B445FD6A41}"/>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a:p>
        </p:txBody>
      </p:sp>
      <p:pic>
        <p:nvPicPr>
          <p:cNvPr id="2" name="Picture 2" descr="A screenshot of a cell phone&#10;&#10;Description generated with very high confidence">
            <a:extLst>
              <a:ext uri="{FF2B5EF4-FFF2-40B4-BE49-F238E27FC236}">
                <a16:creationId xmlns:a16="http://schemas.microsoft.com/office/drawing/2014/main" xmlns="" id="{448AE471-C8BB-434F-B970-83023AEC3E22}"/>
              </a:ext>
            </a:extLst>
          </p:cNvPr>
          <p:cNvPicPr>
            <a:picLocks noChangeAspect="1"/>
          </p:cNvPicPr>
          <p:nvPr/>
        </p:nvPicPr>
        <p:blipFill rotWithShape="1">
          <a:blip r:embed="rId3"/>
          <a:srcRect l="25941" t="18047" r="18619" b="11372"/>
          <a:stretch/>
        </p:blipFill>
        <p:spPr>
          <a:xfrm>
            <a:off x="950260" y="3923"/>
            <a:ext cx="9597215" cy="6900985"/>
          </a:xfrm>
          <a:prstGeom prst="rect">
            <a:avLst/>
          </a:prstGeom>
        </p:spPr>
      </p:pic>
    </p:spTree>
    <p:extLst>
      <p:ext uri="{BB962C8B-B14F-4D97-AF65-F5344CB8AC3E}">
        <p14:creationId xmlns:p14="http://schemas.microsoft.com/office/powerpoint/2010/main" val="15542109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xmlns="" id="{799A8B4F-0FED-46C0-9186-5A8E116D87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708905" y="0"/>
            <a:ext cx="648309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xmlns="" id="{DA6861EE-7660-46C9-80BD-173B8F7454B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xmlns="" id="{48BC57EC-D9C2-437A-A0B7-A2988FD526A3}"/>
              </a:ext>
            </a:extLst>
          </p:cNvPr>
          <p:cNvSpPr txBox="1"/>
          <p:nvPr/>
        </p:nvSpPr>
        <p:spPr>
          <a:xfrm>
            <a:off x="158963" y="-1861"/>
            <a:ext cx="6318649" cy="1454051"/>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en-US" sz="3600" b="1" dirty="0">
                <a:solidFill>
                  <a:srgbClr val="000000"/>
                </a:solidFill>
                <a:latin typeface="+mj-lt"/>
                <a:ea typeface="+mj-ea"/>
                <a:cs typeface="+mj-cs"/>
              </a:rPr>
              <a:t>Contact</a:t>
            </a:r>
            <a:endParaRPr lang="en-US" sz="3600" b="1" dirty="0">
              <a:solidFill>
                <a:srgbClr val="000000"/>
              </a:solidFill>
              <a:latin typeface="+mj-lt"/>
              <a:ea typeface="+mj-ea"/>
              <a:cs typeface="Calibri Light"/>
            </a:endParaRPr>
          </a:p>
        </p:txBody>
      </p:sp>
      <p:sp>
        <p:nvSpPr>
          <p:cNvPr id="8" name="Content Placeholder 2">
            <a:extLst>
              <a:ext uri="{FF2B5EF4-FFF2-40B4-BE49-F238E27FC236}">
                <a16:creationId xmlns:a16="http://schemas.microsoft.com/office/drawing/2014/main" xmlns="" id="{A54894DD-C10C-4EC5-9581-52C304942D25}"/>
              </a:ext>
            </a:extLst>
          </p:cNvPr>
          <p:cNvSpPr>
            <a:spLocks noGrp="1"/>
          </p:cNvSpPr>
          <p:nvPr>
            <p:ph idx="1"/>
          </p:nvPr>
        </p:nvSpPr>
        <p:spPr>
          <a:xfrm>
            <a:off x="86263" y="1034033"/>
            <a:ext cx="6211204" cy="5428231"/>
          </a:xfrm>
          <a:solidFill>
            <a:schemeClr val="accent1">
              <a:lumMod val="20000"/>
              <a:lumOff val="80000"/>
            </a:schemeClr>
          </a:solidFill>
        </p:spPr>
        <p:txBody>
          <a:bodyPr vert="horz" lIns="91440" tIns="45720" rIns="91440" bIns="45720" rtlCol="0" anchor="ctr">
            <a:normAutofit/>
          </a:bodyPr>
          <a:lstStyle/>
          <a:p>
            <a:pPr marL="0" indent="0">
              <a:buNone/>
            </a:pPr>
            <a:r>
              <a:rPr lang="en-US" sz="1600" b="1" dirty="0">
                <a:cs typeface="Calibri"/>
                <a:hlinkClick r:id="rId4"/>
              </a:rPr>
              <a:t>cearle@corpuschristi.lambeth.sch.uk</a:t>
            </a:r>
            <a:r>
              <a:rPr lang="en-US" sz="1600" b="1" dirty="0">
                <a:cs typeface="Calibri"/>
              </a:rPr>
              <a:t>    </a:t>
            </a:r>
          </a:p>
          <a:p>
            <a:pPr marL="0" indent="0">
              <a:buNone/>
            </a:pPr>
            <a:r>
              <a:rPr lang="en-US" sz="1600" b="1" u="sng" dirty="0">
                <a:solidFill>
                  <a:schemeClr val="accent1">
                    <a:lumMod val="75000"/>
                  </a:schemeClr>
                </a:solidFill>
                <a:cs typeface="Calibri"/>
              </a:rPr>
              <a:t>gjenson@corpuschristi.lambeth.sch.uk</a:t>
            </a:r>
          </a:p>
          <a:p>
            <a:r>
              <a:rPr lang="en-US" sz="1800" dirty="0">
                <a:solidFill>
                  <a:srgbClr val="000000"/>
                </a:solidFill>
                <a:latin typeface="Calibri Light"/>
                <a:cs typeface="Calibri"/>
              </a:rPr>
              <a:t>Teachers are available from 8:45am if you need to inform them of a change in collection or inform us of news in regards to your child.</a:t>
            </a:r>
          </a:p>
          <a:p>
            <a:r>
              <a:rPr lang="en-US" sz="1800" dirty="0">
                <a:solidFill>
                  <a:srgbClr val="000000"/>
                </a:solidFill>
                <a:latin typeface="Calibri Light"/>
                <a:cs typeface="Calibri"/>
              </a:rPr>
              <a:t>Teachers email is to be used for: checking homework, checking dates, volunteering for trips, informing the office and the teacher of appointments and to request a meeting with your teacher.                                           </a:t>
            </a:r>
          </a:p>
          <a:p>
            <a:r>
              <a:rPr lang="en-US" sz="1800" dirty="0">
                <a:solidFill>
                  <a:srgbClr val="000000"/>
                </a:solidFill>
                <a:latin typeface="Calibri Light"/>
                <a:cs typeface="Calibri"/>
              </a:rPr>
              <a:t>If there is a matter that needs to be discussed in person we encourage you to email us to request an appointment. </a:t>
            </a:r>
          </a:p>
          <a:p>
            <a:r>
              <a:rPr lang="en-US" sz="1800" dirty="0">
                <a:solidFill>
                  <a:srgbClr val="000000"/>
                </a:solidFill>
                <a:latin typeface="Calibri Light"/>
                <a:cs typeface="Calibri Light"/>
              </a:rPr>
              <a:t>Please note, teachers do not always get the chance to check email throughout the day. We aim to respond to emails within 48 hours.</a:t>
            </a:r>
          </a:p>
          <a:p>
            <a:r>
              <a:rPr lang="en-US" sz="1800" dirty="0">
                <a:solidFill>
                  <a:srgbClr val="000000"/>
                </a:solidFill>
                <a:latin typeface="Calibri Light"/>
                <a:cs typeface="Calibri Light"/>
              </a:rPr>
              <a:t>If your child needs medicine to be administered, please go to the school Reception and fill out a permission slip.</a:t>
            </a:r>
          </a:p>
          <a:p>
            <a:endParaRPr lang="en-US" sz="1800" dirty="0">
              <a:solidFill>
                <a:srgbClr val="000000"/>
              </a:solidFill>
              <a:latin typeface="Calibri Light"/>
              <a:cs typeface="Calibri Light"/>
            </a:endParaRPr>
          </a:p>
          <a:p>
            <a:endParaRPr lang="en-US" sz="1800" dirty="0">
              <a:solidFill>
                <a:srgbClr val="000000"/>
              </a:solidFill>
              <a:cs typeface="Calibri"/>
            </a:endParaRPr>
          </a:p>
        </p:txBody>
      </p:sp>
      <p:sp>
        <p:nvSpPr>
          <p:cNvPr id="30" name="Oval 29">
            <a:extLst>
              <a:ext uri="{FF2B5EF4-FFF2-40B4-BE49-F238E27FC236}">
                <a16:creationId xmlns:a16="http://schemas.microsoft.com/office/drawing/2014/main" xmlns="" id="{38A69B74-22E3-47CC-823F-18BE7930C81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089636" y="2960687"/>
            <a:ext cx="2668748" cy="2668748"/>
          </a:xfrm>
          <a:prstGeom prst="ellipse">
            <a:avLst/>
          </a:pr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71">
            <a:extLst>
              <a:ext uri="{FF2B5EF4-FFF2-40B4-BE49-F238E27FC236}">
                <a16:creationId xmlns:a16="http://schemas.microsoft.com/office/drawing/2014/main" xmlns="" id="{1778637B-5DB8-4A75-B2E6-FC2B1BB9A7D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157014" y="2"/>
            <a:ext cx="4034987" cy="3428147"/>
          </a:xfrm>
          <a:custGeom>
            <a:avLst/>
            <a:gdLst>
              <a:gd name="connsiteX0" fmla="*/ 350825 w 4034987"/>
              <a:gd name="connsiteY0" fmla="*/ 0 h 3428147"/>
              <a:gd name="connsiteX1" fmla="*/ 4034987 w 4034987"/>
              <a:gd name="connsiteY1" fmla="*/ 0 h 3428147"/>
              <a:gd name="connsiteX2" fmla="*/ 4034987 w 4034987"/>
              <a:gd name="connsiteY2" fmla="*/ 2505205 h 3428147"/>
              <a:gd name="connsiteX3" fmla="*/ 3951822 w 4034987"/>
              <a:gd name="connsiteY3" fmla="*/ 2616420 h 3428147"/>
              <a:gd name="connsiteX4" fmla="*/ 2230590 w 4034987"/>
              <a:gd name="connsiteY4" fmla="*/ 3428147 h 3428147"/>
              <a:gd name="connsiteX5" fmla="*/ 0 w 4034987"/>
              <a:gd name="connsiteY5" fmla="*/ 1197557 h 3428147"/>
              <a:gd name="connsiteX6" fmla="*/ 269220 w 4034987"/>
              <a:gd name="connsiteY6" fmla="*/ 134326 h 3428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4987" h="3428147">
                <a:moveTo>
                  <a:pt x="350825" y="0"/>
                </a:moveTo>
                <a:lnTo>
                  <a:pt x="4034987" y="0"/>
                </a:lnTo>
                <a:lnTo>
                  <a:pt x="4034987" y="2505205"/>
                </a:lnTo>
                <a:lnTo>
                  <a:pt x="3951822" y="2616420"/>
                </a:lnTo>
                <a:cubicBezTo>
                  <a:pt x="3542699" y="3112162"/>
                  <a:pt x="2923546" y="3428147"/>
                  <a:pt x="2230590" y="3428147"/>
                </a:cubicBezTo>
                <a:cubicBezTo>
                  <a:pt x="998669" y="3428147"/>
                  <a:pt x="0" y="2429478"/>
                  <a:pt x="0" y="1197557"/>
                </a:cubicBezTo>
                <a:cubicBezTo>
                  <a:pt x="0" y="812582"/>
                  <a:pt x="97526" y="450385"/>
                  <a:pt x="269220" y="134326"/>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4" name="Picture 6">
            <a:extLst>
              <a:ext uri="{FF2B5EF4-FFF2-40B4-BE49-F238E27FC236}">
                <a16:creationId xmlns:a16="http://schemas.microsoft.com/office/drawing/2014/main" xmlns="" id="{531A45E8-1952-4CEE-8A8E-A8EE7DBA3BCE}"/>
              </a:ext>
            </a:extLst>
          </p:cNvPr>
          <p:cNvPicPr>
            <a:picLocks noChangeAspect="1"/>
          </p:cNvPicPr>
          <p:nvPr/>
        </p:nvPicPr>
        <p:blipFill>
          <a:blip r:embed="rId5"/>
          <a:stretch>
            <a:fillRect/>
          </a:stretch>
        </p:blipFill>
        <p:spPr>
          <a:xfrm>
            <a:off x="8759844" y="343637"/>
            <a:ext cx="3205839" cy="2163941"/>
          </a:xfrm>
          <a:prstGeom prst="rect">
            <a:avLst/>
          </a:prstGeom>
        </p:spPr>
      </p:pic>
      <p:sp>
        <p:nvSpPr>
          <p:cNvPr id="34" name="Freeform 75">
            <a:extLst>
              <a:ext uri="{FF2B5EF4-FFF2-40B4-BE49-F238E27FC236}">
                <a16:creationId xmlns:a16="http://schemas.microsoft.com/office/drawing/2014/main" xmlns="" id="{0035A30C-45F3-4EFB-B2E8-6E2A11843D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059131" y="4258570"/>
            <a:ext cx="3132869" cy="2599430"/>
          </a:xfrm>
          <a:custGeom>
            <a:avLst/>
            <a:gdLst>
              <a:gd name="connsiteX0" fmla="*/ 1612418 w 3061881"/>
              <a:gd name="connsiteY0" fmla="*/ 0 h 2540529"/>
              <a:gd name="connsiteX1" fmla="*/ 3030226 w 3061881"/>
              <a:gd name="connsiteY1" fmla="*/ 843844 h 2540529"/>
              <a:gd name="connsiteX2" fmla="*/ 3061881 w 3061881"/>
              <a:gd name="connsiteY2" fmla="*/ 909556 h 2540529"/>
              <a:gd name="connsiteX3" fmla="*/ 3061881 w 3061881"/>
              <a:gd name="connsiteY3" fmla="*/ 2315281 h 2540529"/>
              <a:gd name="connsiteX4" fmla="*/ 3030226 w 3061881"/>
              <a:gd name="connsiteY4" fmla="*/ 2380992 h 2540529"/>
              <a:gd name="connsiteX5" fmla="*/ 2949460 w 3061881"/>
              <a:gd name="connsiteY5" fmla="*/ 2513937 h 2540529"/>
              <a:gd name="connsiteX6" fmla="*/ 2929575 w 3061881"/>
              <a:gd name="connsiteY6" fmla="*/ 2540529 h 2540529"/>
              <a:gd name="connsiteX7" fmla="*/ 295261 w 3061881"/>
              <a:gd name="connsiteY7" fmla="*/ 2540529 h 2540529"/>
              <a:gd name="connsiteX8" fmla="*/ 275376 w 3061881"/>
              <a:gd name="connsiteY8" fmla="*/ 2513937 h 2540529"/>
              <a:gd name="connsiteX9" fmla="*/ 0 w 3061881"/>
              <a:gd name="connsiteY9" fmla="*/ 1612418 h 2540529"/>
              <a:gd name="connsiteX10" fmla="*/ 1612418 w 3061881"/>
              <a:gd name="connsiteY10" fmla="*/ 0 h 2540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61881" h="2540529">
                <a:moveTo>
                  <a:pt x="1612418" y="0"/>
                </a:moveTo>
                <a:cubicBezTo>
                  <a:pt x="2224646" y="0"/>
                  <a:pt x="2757180" y="341213"/>
                  <a:pt x="3030226" y="843844"/>
                </a:cubicBezTo>
                <a:lnTo>
                  <a:pt x="3061881" y="909556"/>
                </a:lnTo>
                <a:lnTo>
                  <a:pt x="3061881" y="2315281"/>
                </a:lnTo>
                <a:lnTo>
                  <a:pt x="3030226" y="2380992"/>
                </a:lnTo>
                <a:cubicBezTo>
                  <a:pt x="3005404" y="2426686"/>
                  <a:pt x="2978437" y="2471046"/>
                  <a:pt x="2949460" y="2513937"/>
                </a:cubicBezTo>
                <a:lnTo>
                  <a:pt x="2929575" y="2540529"/>
                </a:lnTo>
                <a:lnTo>
                  <a:pt x="295261" y="2540529"/>
                </a:lnTo>
                <a:lnTo>
                  <a:pt x="275376" y="2513937"/>
                </a:lnTo>
                <a:cubicBezTo>
                  <a:pt x="101518" y="2256593"/>
                  <a:pt x="0" y="1946361"/>
                  <a:pt x="0" y="1612418"/>
                </a:cubicBezTo>
                <a:cubicBezTo>
                  <a:pt x="0" y="721904"/>
                  <a:pt x="721904" y="0"/>
                  <a:pt x="1612418"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11" descr="A close up of an object&#10;&#10;Description generated with high confidence">
            <a:extLst>
              <a:ext uri="{FF2B5EF4-FFF2-40B4-BE49-F238E27FC236}">
                <a16:creationId xmlns:a16="http://schemas.microsoft.com/office/drawing/2014/main" xmlns="" id="{8985A007-9689-4CC1-BA72-BF13FFCBC106}"/>
              </a:ext>
            </a:extLst>
          </p:cNvPr>
          <p:cNvPicPr>
            <a:picLocks noChangeAspect="1"/>
          </p:cNvPicPr>
          <p:nvPr/>
        </p:nvPicPr>
        <p:blipFill>
          <a:blip r:embed="rId6"/>
          <a:stretch>
            <a:fillRect/>
          </a:stretch>
        </p:blipFill>
        <p:spPr>
          <a:xfrm>
            <a:off x="9533568" y="5682487"/>
            <a:ext cx="2432116" cy="317017"/>
          </a:xfrm>
          <a:prstGeom prst="rect">
            <a:avLst/>
          </a:prstGeom>
        </p:spPr>
      </p:pic>
    </p:spTree>
    <p:extLst>
      <p:ext uri="{BB962C8B-B14F-4D97-AF65-F5344CB8AC3E}">
        <p14:creationId xmlns:p14="http://schemas.microsoft.com/office/powerpoint/2010/main" val="31113050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7D8E67F2-F753-4E06-8229-4970A67258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6483095" cy="6854272"/>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xmlns="" id="{2EE1BDFD-564B-44A4-841A-50D6A8E75CB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Freeform 60">
            <a:extLst>
              <a:ext uri="{FF2B5EF4-FFF2-40B4-BE49-F238E27FC236}">
                <a16:creationId xmlns:a16="http://schemas.microsoft.com/office/drawing/2014/main" xmlns="" id="{007B8288-68CC-4847-8419-CF535B6B7EE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763882" y="0"/>
            <a:ext cx="3880988" cy="2206512"/>
          </a:xfrm>
          <a:custGeom>
            <a:avLst/>
            <a:gdLst>
              <a:gd name="connsiteX0" fmla="*/ 20753 w 3960193"/>
              <a:gd name="connsiteY0" fmla="*/ 0 h 2251543"/>
              <a:gd name="connsiteX1" fmla="*/ 3939440 w 3960193"/>
              <a:gd name="connsiteY1" fmla="*/ 0 h 2251543"/>
              <a:gd name="connsiteX2" fmla="*/ 3949969 w 3960193"/>
              <a:gd name="connsiteY2" fmla="*/ 68994 h 2251543"/>
              <a:gd name="connsiteX3" fmla="*/ 3960193 w 3960193"/>
              <a:gd name="connsiteY3" fmla="*/ 271447 h 2251543"/>
              <a:gd name="connsiteX4" fmla="*/ 1980096 w 3960193"/>
              <a:gd name="connsiteY4" fmla="*/ 2251543 h 2251543"/>
              <a:gd name="connsiteX5" fmla="*/ 0 w 3960193"/>
              <a:gd name="connsiteY5" fmla="*/ 271447 h 2251543"/>
              <a:gd name="connsiteX6" fmla="*/ 10224 w 3960193"/>
              <a:gd name="connsiteY6" fmla="*/ 68994 h 2251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0193" h="2251543">
                <a:moveTo>
                  <a:pt x="20753" y="0"/>
                </a:moveTo>
                <a:lnTo>
                  <a:pt x="3939440" y="0"/>
                </a:lnTo>
                <a:lnTo>
                  <a:pt x="3949969" y="68994"/>
                </a:lnTo>
                <a:cubicBezTo>
                  <a:pt x="3956730" y="135559"/>
                  <a:pt x="3960193" y="203099"/>
                  <a:pt x="3960193" y="271447"/>
                </a:cubicBezTo>
                <a:cubicBezTo>
                  <a:pt x="3960193" y="1365024"/>
                  <a:pt x="3073674" y="2251543"/>
                  <a:pt x="1980096" y="2251543"/>
                </a:cubicBezTo>
                <a:cubicBezTo>
                  <a:pt x="886519" y="2251543"/>
                  <a:pt x="0" y="1365024"/>
                  <a:pt x="0" y="271447"/>
                </a:cubicBezTo>
                <a:cubicBezTo>
                  <a:pt x="0" y="203099"/>
                  <a:pt x="3463" y="135559"/>
                  <a:pt x="10224" y="68994"/>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11" descr="A close up of an object&#10;&#10;Description generated with high confidence">
            <a:extLst>
              <a:ext uri="{FF2B5EF4-FFF2-40B4-BE49-F238E27FC236}">
                <a16:creationId xmlns:a16="http://schemas.microsoft.com/office/drawing/2014/main" xmlns="" id="{8985A007-9689-4CC1-BA72-BF13FFCBC106}"/>
              </a:ext>
            </a:extLst>
          </p:cNvPr>
          <p:cNvPicPr>
            <a:picLocks noChangeAspect="1"/>
          </p:cNvPicPr>
          <p:nvPr/>
        </p:nvPicPr>
        <p:blipFill>
          <a:blip r:embed="rId4"/>
          <a:stretch>
            <a:fillRect/>
          </a:stretch>
        </p:blipFill>
        <p:spPr>
          <a:xfrm>
            <a:off x="2441496" y="728692"/>
            <a:ext cx="2532690" cy="330126"/>
          </a:xfrm>
          <a:prstGeom prst="rect">
            <a:avLst/>
          </a:prstGeom>
        </p:spPr>
      </p:pic>
      <p:sp>
        <p:nvSpPr>
          <p:cNvPr id="21" name="Freeform 68">
            <a:extLst>
              <a:ext uri="{FF2B5EF4-FFF2-40B4-BE49-F238E27FC236}">
                <a16:creationId xmlns:a16="http://schemas.microsoft.com/office/drawing/2014/main" xmlns="" id="{32BA8EA8-C1B6-4309-B674-F9F399B9628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912701"/>
            <a:ext cx="4942589" cy="3945299"/>
          </a:xfrm>
          <a:custGeom>
            <a:avLst/>
            <a:gdLst>
              <a:gd name="connsiteX0" fmla="*/ 2223943 w 4942589"/>
              <a:gd name="connsiteY0" fmla="*/ 0 h 3945299"/>
              <a:gd name="connsiteX1" fmla="*/ 4942589 w 4942589"/>
              <a:gd name="connsiteY1" fmla="*/ 2718646 h 3945299"/>
              <a:gd name="connsiteX2" fmla="*/ 4728945 w 4942589"/>
              <a:gd name="connsiteY2" fmla="*/ 3776866 h 3945299"/>
              <a:gd name="connsiteX3" fmla="*/ 4647806 w 4942589"/>
              <a:gd name="connsiteY3" fmla="*/ 3945299 h 3945299"/>
              <a:gd name="connsiteX4" fmla="*/ 0 w 4942589"/>
              <a:gd name="connsiteY4" fmla="*/ 3945299 h 3945299"/>
              <a:gd name="connsiteX5" fmla="*/ 0 w 4942589"/>
              <a:gd name="connsiteY5" fmla="*/ 1157971 h 3945299"/>
              <a:gd name="connsiteX6" fmla="*/ 126104 w 4942589"/>
              <a:gd name="connsiteY6" fmla="*/ 989335 h 3945299"/>
              <a:gd name="connsiteX7" fmla="*/ 2223943 w 4942589"/>
              <a:gd name="connsiteY7" fmla="*/ 0 h 394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2589" h="3945299">
                <a:moveTo>
                  <a:pt x="2223943" y="0"/>
                </a:moveTo>
                <a:cubicBezTo>
                  <a:pt x="3725410" y="0"/>
                  <a:pt x="4942589" y="1217179"/>
                  <a:pt x="4942589" y="2718646"/>
                </a:cubicBezTo>
                <a:cubicBezTo>
                  <a:pt x="4942589" y="3094013"/>
                  <a:pt x="4866516" y="3451612"/>
                  <a:pt x="4728945" y="3776866"/>
                </a:cubicBezTo>
                <a:lnTo>
                  <a:pt x="4647806" y="3945299"/>
                </a:lnTo>
                <a:lnTo>
                  <a:pt x="0" y="3945299"/>
                </a:lnTo>
                <a:lnTo>
                  <a:pt x="0" y="1157971"/>
                </a:lnTo>
                <a:lnTo>
                  <a:pt x="126104" y="989335"/>
                </a:lnTo>
                <a:cubicBezTo>
                  <a:pt x="624744" y="385123"/>
                  <a:pt x="1379368" y="0"/>
                  <a:pt x="2223943"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6">
            <a:extLst>
              <a:ext uri="{FF2B5EF4-FFF2-40B4-BE49-F238E27FC236}">
                <a16:creationId xmlns:a16="http://schemas.microsoft.com/office/drawing/2014/main" xmlns="" id="{4430D6F2-5166-4E76-8B13-55DB39E0E916}"/>
              </a:ext>
            </a:extLst>
          </p:cNvPr>
          <p:cNvPicPr>
            <a:picLocks noChangeAspect="1"/>
          </p:cNvPicPr>
          <p:nvPr/>
        </p:nvPicPr>
        <p:blipFill>
          <a:blip r:embed="rId5"/>
          <a:stretch>
            <a:fillRect/>
          </a:stretch>
        </p:blipFill>
        <p:spPr>
          <a:xfrm>
            <a:off x="321732" y="3941831"/>
            <a:ext cx="3759105" cy="2537395"/>
          </a:xfrm>
          <a:prstGeom prst="rect">
            <a:avLst/>
          </a:prstGeom>
        </p:spPr>
      </p:pic>
      <p:sp>
        <p:nvSpPr>
          <p:cNvPr id="4" name="TextBox 3">
            <a:extLst>
              <a:ext uri="{FF2B5EF4-FFF2-40B4-BE49-F238E27FC236}">
                <a16:creationId xmlns:a16="http://schemas.microsoft.com/office/drawing/2014/main" xmlns="" id="{1420CE2C-38C2-4196-B7B9-C3C2CBE897C0}"/>
              </a:ext>
            </a:extLst>
          </p:cNvPr>
          <p:cNvSpPr txBox="1"/>
          <p:nvPr/>
        </p:nvSpPr>
        <p:spPr>
          <a:xfrm>
            <a:off x="6026180" y="833288"/>
            <a:ext cx="5718113" cy="4852049"/>
          </a:xfrm>
          <a:prstGeom prst="rect">
            <a:avLst/>
          </a:prstGeom>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90000"/>
              </a:lnSpc>
              <a:spcAft>
                <a:spcPts val="600"/>
              </a:spcAft>
            </a:pPr>
            <a:r>
              <a:rPr lang="en-US" sz="2000" b="1" dirty="0">
                <a:solidFill>
                  <a:srgbClr val="000000"/>
                </a:solidFill>
              </a:rPr>
              <a:t>Good </a:t>
            </a:r>
            <a:r>
              <a:rPr lang="en-US" sz="2000" b="1" dirty="0" err="1">
                <a:solidFill>
                  <a:srgbClr val="000000"/>
                </a:solidFill>
              </a:rPr>
              <a:t>behaviour</a:t>
            </a:r>
            <a:r>
              <a:rPr lang="en-US" sz="2000" b="1" dirty="0">
                <a:solidFill>
                  <a:srgbClr val="000000"/>
                </a:solidFill>
              </a:rPr>
              <a:t> is:</a:t>
            </a:r>
            <a:r>
              <a:rPr lang="en-US" sz="2000" dirty="0">
                <a:solidFill>
                  <a:srgbClr val="000000"/>
                </a:solidFill>
              </a:rPr>
              <a:t>  </a:t>
            </a:r>
            <a:endParaRPr lang="en-US" sz="2000" dirty="0">
              <a:solidFill>
                <a:srgbClr val="000000"/>
              </a:solidFill>
              <a:cs typeface="Calibri"/>
            </a:endParaRPr>
          </a:p>
          <a:p>
            <a:pPr indent="-228600">
              <a:lnSpc>
                <a:spcPct val="90000"/>
              </a:lnSpc>
              <a:spcAft>
                <a:spcPts val="600"/>
              </a:spcAft>
              <a:buFont typeface="Arial" panose="020B0604020202020204" pitchFamily="34" charset="0"/>
              <a:buChar char="•"/>
            </a:pPr>
            <a:r>
              <a:rPr lang="en-US" sz="2000" dirty="0">
                <a:solidFill>
                  <a:srgbClr val="000000"/>
                </a:solidFill>
              </a:rPr>
              <a:t>Politeness and courtesy</a:t>
            </a:r>
            <a:endParaRPr lang="en-US" sz="2000" dirty="0">
              <a:solidFill>
                <a:srgbClr val="000000"/>
              </a:solidFill>
              <a:cs typeface="Calibri"/>
            </a:endParaRPr>
          </a:p>
          <a:p>
            <a:pPr indent="-228600">
              <a:lnSpc>
                <a:spcPct val="90000"/>
              </a:lnSpc>
              <a:spcAft>
                <a:spcPts val="600"/>
              </a:spcAft>
              <a:buFont typeface="Arial" panose="020B0604020202020204" pitchFamily="34" charset="0"/>
              <a:buChar char="•"/>
            </a:pPr>
            <a:r>
              <a:rPr lang="en-US" sz="2000" dirty="0">
                <a:solidFill>
                  <a:srgbClr val="000000"/>
                </a:solidFill>
              </a:rPr>
              <a:t>Sensitivity to the needs of others </a:t>
            </a:r>
            <a:endParaRPr lang="en-US" sz="2000" dirty="0">
              <a:solidFill>
                <a:srgbClr val="000000"/>
              </a:solidFill>
              <a:cs typeface="Calibri"/>
            </a:endParaRPr>
          </a:p>
          <a:p>
            <a:pPr indent="-228600">
              <a:lnSpc>
                <a:spcPct val="90000"/>
              </a:lnSpc>
              <a:spcAft>
                <a:spcPts val="600"/>
              </a:spcAft>
              <a:buFont typeface="Arial" panose="020B0604020202020204" pitchFamily="34" charset="0"/>
              <a:buChar char="•"/>
            </a:pPr>
            <a:r>
              <a:rPr lang="en-US" sz="2000" dirty="0">
                <a:solidFill>
                  <a:srgbClr val="000000"/>
                </a:solidFill>
              </a:rPr>
              <a:t>Respect for all children and adults </a:t>
            </a:r>
            <a:endParaRPr lang="en-US" sz="2000" dirty="0">
              <a:solidFill>
                <a:srgbClr val="000000"/>
              </a:solidFill>
              <a:cs typeface="Calibri"/>
            </a:endParaRPr>
          </a:p>
          <a:p>
            <a:pPr indent="-228600">
              <a:lnSpc>
                <a:spcPct val="90000"/>
              </a:lnSpc>
              <a:spcAft>
                <a:spcPts val="600"/>
              </a:spcAft>
              <a:buFont typeface="Arial" panose="020B0604020202020204" pitchFamily="34" charset="0"/>
              <a:buChar char="•"/>
            </a:pPr>
            <a:r>
              <a:rPr lang="en-US" sz="2000" dirty="0">
                <a:solidFill>
                  <a:srgbClr val="000000"/>
                </a:solidFill>
              </a:rPr>
              <a:t>Listening and speaking appropriately </a:t>
            </a:r>
            <a:endParaRPr lang="en-US" sz="2000" dirty="0">
              <a:solidFill>
                <a:srgbClr val="000000"/>
              </a:solidFill>
              <a:cs typeface="Calibri"/>
            </a:endParaRPr>
          </a:p>
          <a:p>
            <a:pPr indent="-228600">
              <a:lnSpc>
                <a:spcPct val="90000"/>
              </a:lnSpc>
              <a:spcAft>
                <a:spcPts val="600"/>
              </a:spcAft>
              <a:buFont typeface="Arial" panose="020B0604020202020204" pitchFamily="34" charset="0"/>
              <a:buChar char="•"/>
            </a:pPr>
            <a:r>
              <a:rPr lang="en-US" sz="2000" dirty="0">
                <a:solidFill>
                  <a:srgbClr val="000000"/>
                </a:solidFill>
              </a:rPr>
              <a:t>Working co-operatively </a:t>
            </a:r>
            <a:endParaRPr lang="en-US" sz="2000" dirty="0">
              <a:solidFill>
                <a:srgbClr val="000000"/>
              </a:solidFill>
              <a:cs typeface="Calibri"/>
            </a:endParaRPr>
          </a:p>
          <a:p>
            <a:pPr indent="-228600">
              <a:lnSpc>
                <a:spcPct val="90000"/>
              </a:lnSpc>
              <a:spcAft>
                <a:spcPts val="600"/>
              </a:spcAft>
              <a:buFont typeface="Arial" panose="020B0604020202020204" pitchFamily="34" charset="0"/>
              <a:buChar char="•"/>
            </a:pPr>
            <a:r>
              <a:rPr lang="en-US" sz="2000" dirty="0">
                <a:solidFill>
                  <a:srgbClr val="000000"/>
                </a:solidFill>
              </a:rPr>
              <a:t>Always trying hard and doing our best </a:t>
            </a:r>
            <a:endParaRPr lang="en-US" sz="2000" dirty="0">
              <a:solidFill>
                <a:srgbClr val="000000"/>
              </a:solidFill>
              <a:cs typeface="Calibri"/>
            </a:endParaRPr>
          </a:p>
          <a:p>
            <a:pPr indent="-228600">
              <a:lnSpc>
                <a:spcPct val="90000"/>
              </a:lnSpc>
              <a:spcAft>
                <a:spcPts val="600"/>
              </a:spcAft>
              <a:buFont typeface="Arial" panose="020B0604020202020204" pitchFamily="34" charset="0"/>
              <a:buChar char="•"/>
            </a:pPr>
            <a:r>
              <a:rPr lang="en-US" sz="2000" dirty="0">
                <a:solidFill>
                  <a:srgbClr val="000000"/>
                </a:solidFill>
              </a:rPr>
              <a:t>Orderly movement around school </a:t>
            </a:r>
            <a:endParaRPr lang="en-US" sz="2000" dirty="0">
              <a:solidFill>
                <a:srgbClr val="000000"/>
              </a:solidFill>
              <a:cs typeface="Calibri"/>
            </a:endParaRPr>
          </a:p>
          <a:p>
            <a:pPr indent="-228600">
              <a:lnSpc>
                <a:spcPct val="90000"/>
              </a:lnSpc>
              <a:spcAft>
                <a:spcPts val="600"/>
              </a:spcAft>
              <a:buFont typeface="Arial" panose="020B0604020202020204" pitchFamily="34" charset="0"/>
              <a:buChar char="•"/>
            </a:pPr>
            <a:r>
              <a:rPr lang="en-US" sz="2000" dirty="0">
                <a:solidFill>
                  <a:srgbClr val="000000"/>
                </a:solidFill>
              </a:rPr>
              <a:t>Respect for property </a:t>
            </a:r>
            <a:endParaRPr lang="en-US" sz="2000" dirty="0">
              <a:solidFill>
                <a:srgbClr val="000000"/>
              </a:solidFill>
              <a:cs typeface="Calibri"/>
            </a:endParaRPr>
          </a:p>
          <a:p>
            <a:pPr indent="-228600">
              <a:lnSpc>
                <a:spcPct val="90000"/>
              </a:lnSpc>
              <a:spcAft>
                <a:spcPts val="600"/>
              </a:spcAft>
              <a:buFont typeface="Arial" panose="020B0604020202020204" pitchFamily="34" charset="0"/>
              <a:buChar char="•"/>
            </a:pPr>
            <a:r>
              <a:rPr lang="en-US" sz="2000" dirty="0">
                <a:solidFill>
                  <a:srgbClr val="000000"/>
                </a:solidFill>
              </a:rPr>
              <a:t>Honesty</a:t>
            </a:r>
            <a:endParaRPr lang="en-US" sz="2000" dirty="0">
              <a:solidFill>
                <a:srgbClr val="000000"/>
              </a:solidFill>
              <a:cs typeface="Calibri"/>
            </a:endParaRPr>
          </a:p>
          <a:p>
            <a:pPr>
              <a:lnSpc>
                <a:spcPct val="90000"/>
              </a:lnSpc>
              <a:spcAft>
                <a:spcPts val="600"/>
              </a:spcAft>
            </a:pPr>
            <a:endParaRPr lang="en-US" sz="2000">
              <a:solidFill>
                <a:srgbClr val="000000"/>
              </a:solidFill>
              <a:cs typeface="Calibri"/>
            </a:endParaRPr>
          </a:p>
          <a:p>
            <a:pPr>
              <a:lnSpc>
                <a:spcPct val="90000"/>
              </a:lnSpc>
              <a:spcAft>
                <a:spcPts val="600"/>
              </a:spcAft>
              <a:buFont typeface="Arial" panose="020B0604020202020204" pitchFamily="34" charset="0"/>
            </a:pPr>
            <a:r>
              <a:rPr lang="en-US" sz="2000" dirty="0" err="1">
                <a:solidFill>
                  <a:srgbClr val="000000"/>
                </a:solidFill>
                <a:cs typeface="Calibri"/>
              </a:rPr>
              <a:t>Mr</a:t>
            </a:r>
            <a:r>
              <a:rPr lang="en-US" sz="2000" dirty="0">
                <a:solidFill>
                  <a:srgbClr val="000000"/>
                </a:solidFill>
                <a:cs typeface="Calibri"/>
              </a:rPr>
              <a:t> Calvey </a:t>
            </a:r>
          </a:p>
          <a:p>
            <a:pPr>
              <a:lnSpc>
                <a:spcPct val="90000"/>
              </a:lnSpc>
              <a:spcAft>
                <a:spcPts val="600"/>
              </a:spcAft>
              <a:buFont typeface="Arial" panose="020B0604020202020204" pitchFamily="34" charset="0"/>
            </a:pPr>
            <a:r>
              <a:rPr lang="en-US" sz="2000" dirty="0">
                <a:solidFill>
                  <a:srgbClr val="000000"/>
                </a:solidFill>
                <a:cs typeface="Calibri"/>
              </a:rPr>
              <a:t>School Pastoral Care leader</a:t>
            </a:r>
            <a:endParaRPr lang="en-US" dirty="0"/>
          </a:p>
        </p:txBody>
      </p:sp>
    </p:spTree>
    <p:extLst>
      <p:ext uri="{BB962C8B-B14F-4D97-AF65-F5344CB8AC3E}">
        <p14:creationId xmlns:p14="http://schemas.microsoft.com/office/powerpoint/2010/main" val="8857635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xmlns="" id="{799A8B4F-0FED-46C0-9186-5A8E116D87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708905" y="0"/>
            <a:ext cx="648309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xmlns="" id="{DA6861EE-7660-46C9-80BD-173B8F7454B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xmlns="" id="{48BC57EC-D9C2-437A-A0B7-A2988FD526A3}"/>
              </a:ext>
            </a:extLst>
          </p:cNvPr>
          <p:cNvSpPr txBox="1"/>
          <p:nvPr/>
        </p:nvSpPr>
        <p:spPr>
          <a:xfrm>
            <a:off x="454798" y="177433"/>
            <a:ext cx="6318649" cy="1454051"/>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en-US" sz="3600" b="1">
                <a:solidFill>
                  <a:srgbClr val="000000"/>
                </a:solidFill>
                <a:latin typeface="+mj-lt"/>
                <a:ea typeface="+mj-ea"/>
                <a:cs typeface="+mj-cs"/>
              </a:rPr>
              <a:t>Polite reminders</a:t>
            </a:r>
            <a:endParaRPr lang="en-US" sz="3600" b="1">
              <a:solidFill>
                <a:srgbClr val="000000"/>
              </a:solidFill>
              <a:latin typeface="+mj-lt"/>
              <a:ea typeface="+mj-ea"/>
              <a:cs typeface="Calibri Light"/>
            </a:endParaRPr>
          </a:p>
        </p:txBody>
      </p:sp>
      <p:sp>
        <p:nvSpPr>
          <p:cNvPr id="8" name="Content Placeholder 2">
            <a:extLst>
              <a:ext uri="{FF2B5EF4-FFF2-40B4-BE49-F238E27FC236}">
                <a16:creationId xmlns:a16="http://schemas.microsoft.com/office/drawing/2014/main" xmlns="" id="{A54894DD-C10C-4EC5-9581-52C304942D25}"/>
              </a:ext>
            </a:extLst>
          </p:cNvPr>
          <p:cNvSpPr>
            <a:spLocks noGrp="1"/>
          </p:cNvSpPr>
          <p:nvPr>
            <p:ph idx="1"/>
          </p:nvPr>
        </p:nvSpPr>
        <p:spPr>
          <a:xfrm>
            <a:off x="177804" y="1216609"/>
            <a:ext cx="5738980" cy="5074064"/>
          </a:xfrm>
          <a:solidFill>
            <a:schemeClr val="accent1">
              <a:lumMod val="20000"/>
              <a:lumOff val="80000"/>
            </a:schemeClr>
          </a:solidFill>
        </p:spPr>
        <p:txBody>
          <a:bodyPr vert="horz" lIns="91440" tIns="45720" rIns="91440" bIns="45720" rtlCol="0" anchor="ctr">
            <a:normAutofit lnSpcReduction="10000"/>
          </a:bodyPr>
          <a:lstStyle/>
          <a:p>
            <a:pPr marL="0" indent="0">
              <a:buNone/>
            </a:pPr>
            <a:endParaRPr lang="en-US" sz="1100" b="1" dirty="0">
              <a:cs typeface="Calibri"/>
            </a:endParaRPr>
          </a:p>
          <a:p>
            <a:r>
              <a:rPr lang="en-US" sz="1800" dirty="0">
                <a:solidFill>
                  <a:srgbClr val="000000"/>
                </a:solidFill>
                <a:latin typeface="Calibri Light"/>
                <a:cs typeface="Calibri"/>
              </a:rPr>
              <a:t>Children must be in line before the bell rings at 8:50am. If they are not they will be marked 'late'.</a:t>
            </a:r>
          </a:p>
          <a:p>
            <a:r>
              <a:rPr lang="en-US" sz="1800" dirty="0">
                <a:solidFill>
                  <a:srgbClr val="000000"/>
                </a:solidFill>
                <a:latin typeface="Calibri Light"/>
                <a:cs typeface="Calibri Light"/>
              </a:rPr>
              <a:t>If you have arranged for another parent or family member to collect your child, please inform the class teacher in the morning or by email. </a:t>
            </a:r>
          </a:p>
          <a:p>
            <a:r>
              <a:rPr lang="en-US" sz="1800" dirty="0">
                <a:solidFill>
                  <a:srgbClr val="000000"/>
                </a:solidFill>
                <a:latin typeface="Calibri Light"/>
                <a:cs typeface="Calibri"/>
              </a:rPr>
              <a:t>If a last-minute change is made to end of day collection please ring the school office and they will inform the class teacher. </a:t>
            </a:r>
          </a:p>
          <a:p>
            <a:r>
              <a:rPr lang="en-US" sz="1800" dirty="0">
                <a:solidFill>
                  <a:srgbClr val="000000"/>
                </a:solidFill>
                <a:latin typeface="Calibri Light"/>
                <a:cs typeface="Calibri Light"/>
              </a:rPr>
              <a:t>If we do not know about changes to collection, we will have to take your pupil to the office so we can ring you to check before we can send your child home.</a:t>
            </a:r>
          </a:p>
          <a:p>
            <a:r>
              <a:rPr lang="en-US" sz="1800" dirty="0">
                <a:solidFill>
                  <a:srgbClr val="000000"/>
                </a:solidFill>
                <a:latin typeface="Calibri Light"/>
                <a:cs typeface="Calibri"/>
              </a:rPr>
              <a:t>Teachers cannot give permission for absences. Please speak to </a:t>
            </a:r>
            <a:r>
              <a:rPr lang="en-US" sz="1800" dirty="0" err="1">
                <a:solidFill>
                  <a:srgbClr val="000000"/>
                </a:solidFill>
                <a:latin typeface="Calibri Light"/>
                <a:cs typeface="Calibri"/>
              </a:rPr>
              <a:t>Mrs</a:t>
            </a:r>
            <a:r>
              <a:rPr lang="en-US" sz="1800" dirty="0">
                <a:solidFill>
                  <a:srgbClr val="000000"/>
                </a:solidFill>
                <a:latin typeface="Calibri Light"/>
                <a:cs typeface="Calibri"/>
              </a:rPr>
              <a:t> </a:t>
            </a:r>
            <a:r>
              <a:rPr lang="en-US" sz="1800" dirty="0" err="1">
                <a:solidFill>
                  <a:srgbClr val="000000"/>
                </a:solidFill>
                <a:latin typeface="Calibri Light"/>
                <a:cs typeface="Calibri"/>
              </a:rPr>
              <a:t>Tatton</a:t>
            </a:r>
            <a:r>
              <a:rPr lang="en-US" sz="1800" dirty="0">
                <a:solidFill>
                  <a:srgbClr val="000000"/>
                </a:solidFill>
                <a:latin typeface="Calibri Light"/>
                <a:cs typeface="Calibri"/>
              </a:rPr>
              <a:t> at Reception.</a:t>
            </a:r>
          </a:p>
          <a:p>
            <a:r>
              <a:rPr lang="en-US" sz="1800" dirty="0">
                <a:solidFill>
                  <a:srgbClr val="000000"/>
                </a:solidFill>
                <a:latin typeface="Calibri Light"/>
                <a:cs typeface="Calibri"/>
              </a:rPr>
              <a:t>We ask that you do not send in sweets for birthday treats. In the past parents have sent in stickers or similar. </a:t>
            </a:r>
          </a:p>
          <a:p>
            <a:r>
              <a:rPr lang="en-US" sz="1800" dirty="0">
                <a:solidFill>
                  <a:srgbClr val="000000"/>
                </a:solidFill>
                <a:latin typeface="Calibri Light"/>
                <a:cs typeface="Calibri"/>
              </a:rPr>
              <a:t>If you do not want your child to be included in any school photos/videos please inform the teacher.</a:t>
            </a:r>
          </a:p>
        </p:txBody>
      </p:sp>
      <p:sp>
        <p:nvSpPr>
          <p:cNvPr id="30" name="Oval 29">
            <a:extLst>
              <a:ext uri="{FF2B5EF4-FFF2-40B4-BE49-F238E27FC236}">
                <a16:creationId xmlns:a16="http://schemas.microsoft.com/office/drawing/2014/main" xmlns="" id="{38A69B74-22E3-47CC-823F-18BE7930C81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089636" y="2960687"/>
            <a:ext cx="2668748" cy="2668748"/>
          </a:xfrm>
          <a:prstGeom prst="ellipse">
            <a:avLst/>
          </a:pr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71">
            <a:extLst>
              <a:ext uri="{FF2B5EF4-FFF2-40B4-BE49-F238E27FC236}">
                <a16:creationId xmlns:a16="http://schemas.microsoft.com/office/drawing/2014/main" xmlns="" id="{1778637B-5DB8-4A75-B2E6-FC2B1BB9A7D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157014" y="2"/>
            <a:ext cx="4034987" cy="3428147"/>
          </a:xfrm>
          <a:custGeom>
            <a:avLst/>
            <a:gdLst>
              <a:gd name="connsiteX0" fmla="*/ 350825 w 4034987"/>
              <a:gd name="connsiteY0" fmla="*/ 0 h 3428147"/>
              <a:gd name="connsiteX1" fmla="*/ 4034987 w 4034987"/>
              <a:gd name="connsiteY1" fmla="*/ 0 h 3428147"/>
              <a:gd name="connsiteX2" fmla="*/ 4034987 w 4034987"/>
              <a:gd name="connsiteY2" fmla="*/ 2505205 h 3428147"/>
              <a:gd name="connsiteX3" fmla="*/ 3951822 w 4034987"/>
              <a:gd name="connsiteY3" fmla="*/ 2616420 h 3428147"/>
              <a:gd name="connsiteX4" fmla="*/ 2230590 w 4034987"/>
              <a:gd name="connsiteY4" fmla="*/ 3428147 h 3428147"/>
              <a:gd name="connsiteX5" fmla="*/ 0 w 4034987"/>
              <a:gd name="connsiteY5" fmla="*/ 1197557 h 3428147"/>
              <a:gd name="connsiteX6" fmla="*/ 269220 w 4034987"/>
              <a:gd name="connsiteY6" fmla="*/ 134326 h 3428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4987" h="3428147">
                <a:moveTo>
                  <a:pt x="350825" y="0"/>
                </a:moveTo>
                <a:lnTo>
                  <a:pt x="4034987" y="0"/>
                </a:lnTo>
                <a:lnTo>
                  <a:pt x="4034987" y="2505205"/>
                </a:lnTo>
                <a:lnTo>
                  <a:pt x="3951822" y="2616420"/>
                </a:lnTo>
                <a:cubicBezTo>
                  <a:pt x="3542699" y="3112162"/>
                  <a:pt x="2923546" y="3428147"/>
                  <a:pt x="2230590" y="3428147"/>
                </a:cubicBezTo>
                <a:cubicBezTo>
                  <a:pt x="998669" y="3428147"/>
                  <a:pt x="0" y="2429478"/>
                  <a:pt x="0" y="1197557"/>
                </a:cubicBezTo>
                <a:cubicBezTo>
                  <a:pt x="0" y="812582"/>
                  <a:pt x="97526" y="450385"/>
                  <a:pt x="269220" y="134326"/>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4" name="Picture 6">
            <a:extLst>
              <a:ext uri="{FF2B5EF4-FFF2-40B4-BE49-F238E27FC236}">
                <a16:creationId xmlns:a16="http://schemas.microsoft.com/office/drawing/2014/main" xmlns="" id="{531A45E8-1952-4CEE-8A8E-A8EE7DBA3BCE}"/>
              </a:ext>
            </a:extLst>
          </p:cNvPr>
          <p:cNvPicPr>
            <a:picLocks noChangeAspect="1"/>
          </p:cNvPicPr>
          <p:nvPr/>
        </p:nvPicPr>
        <p:blipFill>
          <a:blip r:embed="rId4"/>
          <a:stretch>
            <a:fillRect/>
          </a:stretch>
        </p:blipFill>
        <p:spPr>
          <a:xfrm>
            <a:off x="8759844" y="343637"/>
            <a:ext cx="3205839" cy="2163941"/>
          </a:xfrm>
          <a:prstGeom prst="rect">
            <a:avLst/>
          </a:prstGeom>
        </p:spPr>
      </p:pic>
      <p:sp>
        <p:nvSpPr>
          <p:cNvPr id="34" name="Freeform 75">
            <a:extLst>
              <a:ext uri="{FF2B5EF4-FFF2-40B4-BE49-F238E27FC236}">
                <a16:creationId xmlns:a16="http://schemas.microsoft.com/office/drawing/2014/main" xmlns="" id="{0035A30C-45F3-4EFB-B2E8-6E2A11843D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059131" y="4258570"/>
            <a:ext cx="3132869" cy="2599430"/>
          </a:xfrm>
          <a:custGeom>
            <a:avLst/>
            <a:gdLst>
              <a:gd name="connsiteX0" fmla="*/ 1612418 w 3061881"/>
              <a:gd name="connsiteY0" fmla="*/ 0 h 2540529"/>
              <a:gd name="connsiteX1" fmla="*/ 3030226 w 3061881"/>
              <a:gd name="connsiteY1" fmla="*/ 843844 h 2540529"/>
              <a:gd name="connsiteX2" fmla="*/ 3061881 w 3061881"/>
              <a:gd name="connsiteY2" fmla="*/ 909556 h 2540529"/>
              <a:gd name="connsiteX3" fmla="*/ 3061881 w 3061881"/>
              <a:gd name="connsiteY3" fmla="*/ 2315281 h 2540529"/>
              <a:gd name="connsiteX4" fmla="*/ 3030226 w 3061881"/>
              <a:gd name="connsiteY4" fmla="*/ 2380992 h 2540529"/>
              <a:gd name="connsiteX5" fmla="*/ 2949460 w 3061881"/>
              <a:gd name="connsiteY5" fmla="*/ 2513937 h 2540529"/>
              <a:gd name="connsiteX6" fmla="*/ 2929575 w 3061881"/>
              <a:gd name="connsiteY6" fmla="*/ 2540529 h 2540529"/>
              <a:gd name="connsiteX7" fmla="*/ 295261 w 3061881"/>
              <a:gd name="connsiteY7" fmla="*/ 2540529 h 2540529"/>
              <a:gd name="connsiteX8" fmla="*/ 275376 w 3061881"/>
              <a:gd name="connsiteY8" fmla="*/ 2513937 h 2540529"/>
              <a:gd name="connsiteX9" fmla="*/ 0 w 3061881"/>
              <a:gd name="connsiteY9" fmla="*/ 1612418 h 2540529"/>
              <a:gd name="connsiteX10" fmla="*/ 1612418 w 3061881"/>
              <a:gd name="connsiteY10" fmla="*/ 0 h 2540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61881" h="2540529">
                <a:moveTo>
                  <a:pt x="1612418" y="0"/>
                </a:moveTo>
                <a:cubicBezTo>
                  <a:pt x="2224646" y="0"/>
                  <a:pt x="2757180" y="341213"/>
                  <a:pt x="3030226" y="843844"/>
                </a:cubicBezTo>
                <a:lnTo>
                  <a:pt x="3061881" y="909556"/>
                </a:lnTo>
                <a:lnTo>
                  <a:pt x="3061881" y="2315281"/>
                </a:lnTo>
                <a:lnTo>
                  <a:pt x="3030226" y="2380992"/>
                </a:lnTo>
                <a:cubicBezTo>
                  <a:pt x="3005404" y="2426686"/>
                  <a:pt x="2978437" y="2471046"/>
                  <a:pt x="2949460" y="2513937"/>
                </a:cubicBezTo>
                <a:lnTo>
                  <a:pt x="2929575" y="2540529"/>
                </a:lnTo>
                <a:lnTo>
                  <a:pt x="295261" y="2540529"/>
                </a:lnTo>
                <a:lnTo>
                  <a:pt x="275376" y="2513937"/>
                </a:lnTo>
                <a:cubicBezTo>
                  <a:pt x="101518" y="2256593"/>
                  <a:pt x="0" y="1946361"/>
                  <a:pt x="0" y="1612418"/>
                </a:cubicBezTo>
                <a:cubicBezTo>
                  <a:pt x="0" y="721904"/>
                  <a:pt x="721904" y="0"/>
                  <a:pt x="1612418"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11" descr="A close up of an object&#10;&#10;Description generated with high confidence">
            <a:extLst>
              <a:ext uri="{FF2B5EF4-FFF2-40B4-BE49-F238E27FC236}">
                <a16:creationId xmlns:a16="http://schemas.microsoft.com/office/drawing/2014/main" xmlns="" id="{8985A007-9689-4CC1-BA72-BF13FFCBC106}"/>
              </a:ext>
            </a:extLst>
          </p:cNvPr>
          <p:cNvPicPr>
            <a:picLocks noChangeAspect="1"/>
          </p:cNvPicPr>
          <p:nvPr/>
        </p:nvPicPr>
        <p:blipFill>
          <a:blip r:embed="rId5"/>
          <a:stretch>
            <a:fillRect/>
          </a:stretch>
        </p:blipFill>
        <p:spPr>
          <a:xfrm>
            <a:off x="9533568" y="5682487"/>
            <a:ext cx="2432116" cy="317017"/>
          </a:xfrm>
          <a:prstGeom prst="rect">
            <a:avLst/>
          </a:prstGeom>
        </p:spPr>
      </p:pic>
    </p:spTree>
    <p:extLst>
      <p:ext uri="{BB962C8B-B14F-4D97-AF65-F5344CB8AC3E}">
        <p14:creationId xmlns:p14="http://schemas.microsoft.com/office/powerpoint/2010/main" val="8014616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xmlns="" id="{799A8B4F-0FED-46C0-9186-5A8E116D87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708905" y="0"/>
            <a:ext cx="648309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xmlns="" id="{DA6861EE-7660-46C9-80BD-173B8F7454B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xmlns="" id="{48BC57EC-D9C2-437A-A0B7-A2988FD526A3}"/>
              </a:ext>
            </a:extLst>
          </p:cNvPr>
          <p:cNvSpPr txBox="1"/>
          <p:nvPr/>
        </p:nvSpPr>
        <p:spPr>
          <a:xfrm>
            <a:off x="454798" y="177433"/>
            <a:ext cx="6318649" cy="1454051"/>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en-US" sz="3600" b="1" dirty="0">
                <a:solidFill>
                  <a:srgbClr val="000000"/>
                </a:solidFill>
                <a:latin typeface="+mj-lt"/>
                <a:ea typeface="+mj-ea"/>
                <a:cs typeface="+mj-cs"/>
              </a:rPr>
              <a:t>PE: Monday afternoon and Thursday morning</a:t>
            </a:r>
          </a:p>
        </p:txBody>
      </p:sp>
      <p:sp>
        <p:nvSpPr>
          <p:cNvPr id="8" name="Content Placeholder 2">
            <a:extLst>
              <a:ext uri="{FF2B5EF4-FFF2-40B4-BE49-F238E27FC236}">
                <a16:creationId xmlns:a16="http://schemas.microsoft.com/office/drawing/2014/main" xmlns="" id="{A54894DD-C10C-4EC5-9581-52C304942D25}"/>
              </a:ext>
            </a:extLst>
          </p:cNvPr>
          <p:cNvSpPr>
            <a:spLocks noGrp="1"/>
          </p:cNvSpPr>
          <p:nvPr>
            <p:ph idx="1"/>
          </p:nvPr>
        </p:nvSpPr>
        <p:spPr>
          <a:xfrm>
            <a:off x="306593" y="1377596"/>
            <a:ext cx="5191628" cy="5052601"/>
          </a:xfrm>
          <a:solidFill>
            <a:schemeClr val="accent1">
              <a:lumMod val="20000"/>
              <a:lumOff val="80000"/>
            </a:schemeClr>
          </a:solidFill>
        </p:spPr>
        <p:txBody>
          <a:bodyPr vert="horz" lIns="91440" tIns="45720" rIns="91440" bIns="45720" rtlCol="0" anchor="ctr">
            <a:normAutofit/>
          </a:bodyPr>
          <a:lstStyle/>
          <a:p>
            <a:pPr marL="0" indent="0">
              <a:buNone/>
            </a:pPr>
            <a:r>
              <a:rPr lang="en-US" sz="1100" b="1" dirty="0">
                <a:solidFill>
                  <a:srgbClr val="000000"/>
                </a:solidFill>
              </a:rPr>
              <a:t> </a:t>
            </a:r>
            <a:r>
              <a:rPr lang="en-US" sz="1100" dirty="0">
                <a:solidFill>
                  <a:srgbClr val="000000"/>
                </a:solidFill>
              </a:rPr>
              <a:t> </a:t>
            </a:r>
            <a:endParaRPr lang="en-US" dirty="0"/>
          </a:p>
          <a:p>
            <a:r>
              <a:rPr lang="en-US" sz="1800" dirty="0">
                <a:solidFill>
                  <a:srgbClr val="000000"/>
                </a:solidFill>
                <a:latin typeface="+mj-lt"/>
              </a:rPr>
              <a:t>Children must bring their kits into school on a Monday and take it home on a Friday. </a:t>
            </a:r>
            <a:endParaRPr lang="en-US" sz="1800" dirty="0">
              <a:solidFill>
                <a:srgbClr val="000000"/>
              </a:solidFill>
              <a:latin typeface="+mj-lt"/>
              <a:cs typeface="Calibri"/>
            </a:endParaRPr>
          </a:p>
          <a:p>
            <a:r>
              <a:rPr lang="en-US" sz="1800" dirty="0">
                <a:solidFill>
                  <a:srgbClr val="000000"/>
                </a:solidFill>
                <a:latin typeface="+mj-lt"/>
              </a:rPr>
              <a:t>Please ensure that the P.E kit is returned the following day if your child takes it home after an after-school club e.g. Gym Club or Ballet.</a:t>
            </a:r>
            <a:endParaRPr lang="en-US" sz="1800">
              <a:solidFill>
                <a:srgbClr val="000000"/>
              </a:solidFill>
              <a:latin typeface="+mj-lt"/>
              <a:cs typeface="Calibri"/>
            </a:endParaRPr>
          </a:p>
          <a:p>
            <a:r>
              <a:rPr lang="en-US" sz="1800" dirty="0">
                <a:solidFill>
                  <a:srgbClr val="000000"/>
                </a:solidFill>
                <a:latin typeface="+mj-lt"/>
              </a:rPr>
              <a:t>Children may bring in trainers for outdoor lessons but they must also bring a pair of black </a:t>
            </a:r>
            <a:r>
              <a:rPr lang="en-US" sz="1800" dirty="0" err="1">
                <a:solidFill>
                  <a:srgbClr val="000000"/>
                </a:solidFill>
                <a:latin typeface="+mj-lt"/>
              </a:rPr>
              <a:t>plimsolls</a:t>
            </a:r>
            <a:r>
              <a:rPr lang="en-US" sz="1800" dirty="0">
                <a:solidFill>
                  <a:srgbClr val="000000"/>
                </a:solidFill>
                <a:latin typeface="+mj-lt"/>
              </a:rPr>
              <a:t>.</a:t>
            </a:r>
            <a:endParaRPr lang="en-US" sz="1800" dirty="0">
              <a:solidFill>
                <a:srgbClr val="000000"/>
              </a:solidFill>
              <a:latin typeface="+mj-lt"/>
              <a:cs typeface="Calibri"/>
            </a:endParaRPr>
          </a:p>
          <a:p>
            <a:r>
              <a:rPr lang="en-US" sz="1800" dirty="0">
                <a:solidFill>
                  <a:srgbClr val="000000"/>
                </a:solidFill>
                <a:latin typeface="+mj-lt"/>
              </a:rPr>
              <a:t>Children must bring in full P.E kit: white CC T-shirt, navy shorts and </a:t>
            </a:r>
            <a:r>
              <a:rPr lang="en-US" sz="1800" dirty="0" err="1">
                <a:solidFill>
                  <a:srgbClr val="000000"/>
                </a:solidFill>
                <a:latin typeface="+mj-lt"/>
              </a:rPr>
              <a:t>plimsolls</a:t>
            </a:r>
            <a:r>
              <a:rPr lang="en-US" sz="1800" dirty="0">
                <a:solidFill>
                  <a:srgbClr val="000000"/>
                </a:solidFill>
                <a:latin typeface="+mj-lt"/>
              </a:rPr>
              <a:t>. </a:t>
            </a:r>
            <a:endParaRPr lang="en-US" sz="1800" dirty="0">
              <a:solidFill>
                <a:srgbClr val="000000"/>
              </a:solidFill>
              <a:latin typeface="+mj-lt"/>
              <a:cs typeface="Calibri"/>
            </a:endParaRPr>
          </a:p>
          <a:p>
            <a:r>
              <a:rPr lang="en-US" sz="1800" dirty="0">
                <a:solidFill>
                  <a:srgbClr val="000000"/>
                </a:solidFill>
                <a:latin typeface="+mj-lt"/>
              </a:rPr>
              <a:t>Children may also bring in, alongside their PE kit, the CC navy tracksuit (Please do not send in a tracksuit as an alternative.) </a:t>
            </a:r>
            <a:endParaRPr lang="en-US" sz="1800" dirty="0">
              <a:solidFill>
                <a:srgbClr val="000000"/>
              </a:solidFill>
              <a:latin typeface="+mj-lt"/>
              <a:cs typeface="Calibri"/>
            </a:endParaRPr>
          </a:p>
          <a:p>
            <a:r>
              <a:rPr lang="en-US" sz="1800" dirty="0">
                <a:solidFill>
                  <a:srgbClr val="000000"/>
                </a:solidFill>
                <a:latin typeface="+mj-lt"/>
              </a:rPr>
              <a:t>If your child does not bring in their P.E kit, we will aim to phone to give you the option to bring it into school. Please note, we do not provide spare P.E. kits. </a:t>
            </a:r>
            <a:endParaRPr lang="en-US" sz="1800" dirty="0">
              <a:solidFill>
                <a:srgbClr val="000000"/>
              </a:solidFill>
              <a:latin typeface="+mj-lt"/>
              <a:cs typeface="Calibri Light"/>
            </a:endParaRPr>
          </a:p>
        </p:txBody>
      </p:sp>
      <p:sp>
        <p:nvSpPr>
          <p:cNvPr id="30" name="Oval 29">
            <a:extLst>
              <a:ext uri="{FF2B5EF4-FFF2-40B4-BE49-F238E27FC236}">
                <a16:creationId xmlns:a16="http://schemas.microsoft.com/office/drawing/2014/main" xmlns="" id="{38A69B74-22E3-47CC-823F-18BE7930C81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089636" y="2960687"/>
            <a:ext cx="2668748" cy="2668748"/>
          </a:xfrm>
          <a:prstGeom prst="ellipse">
            <a:avLst/>
          </a:pr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71">
            <a:extLst>
              <a:ext uri="{FF2B5EF4-FFF2-40B4-BE49-F238E27FC236}">
                <a16:creationId xmlns:a16="http://schemas.microsoft.com/office/drawing/2014/main" xmlns="" id="{1778637B-5DB8-4A75-B2E6-FC2B1BB9A7D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157014" y="2"/>
            <a:ext cx="4034987" cy="3428147"/>
          </a:xfrm>
          <a:custGeom>
            <a:avLst/>
            <a:gdLst>
              <a:gd name="connsiteX0" fmla="*/ 350825 w 4034987"/>
              <a:gd name="connsiteY0" fmla="*/ 0 h 3428147"/>
              <a:gd name="connsiteX1" fmla="*/ 4034987 w 4034987"/>
              <a:gd name="connsiteY1" fmla="*/ 0 h 3428147"/>
              <a:gd name="connsiteX2" fmla="*/ 4034987 w 4034987"/>
              <a:gd name="connsiteY2" fmla="*/ 2505205 h 3428147"/>
              <a:gd name="connsiteX3" fmla="*/ 3951822 w 4034987"/>
              <a:gd name="connsiteY3" fmla="*/ 2616420 h 3428147"/>
              <a:gd name="connsiteX4" fmla="*/ 2230590 w 4034987"/>
              <a:gd name="connsiteY4" fmla="*/ 3428147 h 3428147"/>
              <a:gd name="connsiteX5" fmla="*/ 0 w 4034987"/>
              <a:gd name="connsiteY5" fmla="*/ 1197557 h 3428147"/>
              <a:gd name="connsiteX6" fmla="*/ 269220 w 4034987"/>
              <a:gd name="connsiteY6" fmla="*/ 134326 h 3428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4987" h="3428147">
                <a:moveTo>
                  <a:pt x="350825" y="0"/>
                </a:moveTo>
                <a:lnTo>
                  <a:pt x="4034987" y="0"/>
                </a:lnTo>
                <a:lnTo>
                  <a:pt x="4034987" y="2505205"/>
                </a:lnTo>
                <a:lnTo>
                  <a:pt x="3951822" y="2616420"/>
                </a:lnTo>
                <a:cubicBezTo>
                  <a:pt x="3542699" y="3112162"/>
                  <a:pt x="2923546" y="3428147"/>
                  <a:pt x="2230590" y="3428147"/>
                </a:cubicBezTo>
                <a:cubicBezTo>
                  <a:pt x="998669" y="3428147"/>
                  <a:pt x="0" y="2429478"/>
                  <a:pt x="0" y="1197557"/>
                </a:cubicBezTo>
                <a:cubicBezTo>
                  <a:pt x="0" y="812582"/>
                  <a:pt x="97526" y="450385"/>
                  <a:pt x="269220" y="134326"/>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4" name="Picture 6">
            <a:extLst>
              <a:ext uri="{FF2B5EF4-FFF2-40B4-BE49-F238E27FC236}">
                <a16:creationId xmlns:a16="http://schemas.microsoft.com/office/drawing/2014/main" xmlns="" id="{531A45E8-1952-4CEE-8A8E-A8EE7DBA3BCE}"/>
              </a:ext>
            </a:extLst>
          </p:cNvPr>
          <p:cNvPicPr>
            <a:picLocks noChangeAspect="1"/>
          </p:cNvPicPr>
          <p:nvPr/>
        </p:nvPicPr>
        <p:blipFill>
          <a:blip r:embed="rId4"/>
          <a:stretch>
            <a:fillRect/>
          </a:stretch>
        </p:blipFill>
        <p:spPr>
          <a:xfrm>
            <a:off x="8759844" y="343637"/>
            <a:ext cx="3205839" cy="2163941"/>
          </a:xfrm>
          <a:prstGeom prst="rect">
            <a:avLst/>
          </a:prstGeom>
        </p:spPr>
      </p:pic>
      <p:sp>
        <p:nvSpPr>
          <p:cNvPr id="34" name="Freeform 75">
            <a:extLst>
              <a:ext uri="{FF2B5EF4-FFF2-40B4-BE49-F238E27FC236}">
                <a16:creationId xmlns:a16="http://schemas.microsoft.com/office/drawing/2014/main" xmlns="" id="{0035A30C-45F3-4EFB-B2E8-6E2A11843D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059131" y="4258570"/>
            <a:ext cx="3132869" cy="2599430"/>
          </a:xfrm>
          <a:custGeom>
            <a:avLst/>
            <a:gdLst>
              <a:gd name="connsiteX0" fmla="*/ 1612418 w 3061881"/>
              <a:gd name="connsiteY0" fmla="*/ 0 h 2540529"/>
              <a:gd name="connsiteX1" fmla="*/ 3030226 w 3061881"/>
              <a:gd name="connsiteY1" fmla="*/ 843844 h 2540529"/>
              <a:gd name="connsiteX2" fmla="*/ 3061881 w 3061881"/>
              <a:gd name="connsiteY2" fmla="*/ 909556 h 2540529"/>
              <a:gd name="connsiteX3" fmla="*/ 3061881 w 3061881"/>
              <a:gd name="connsiteY3" fmla="*/ 2315281 h 2540529"/>
              <a:gd name="connsiteX4" fmla="*/ 3030226 w 3061881"/>
              <a:gd name="connsiteY4" fmla="*/ 2380992 h 2540529"/>
              <a:gd name="connsiteX5" fmla="*/ 2949460 w 3061881"/>
              <a:gd name="connsiteY5" fmla="*/ 2513937 h 2540529"/>
              <a:gd name="connsiteX6" fmla="*/ 2929575 w 3061881"/>
              <a:gd name="connsiteY6" fmla="*/ 2540529 h 2540529"/>
              <a:gd name="connsiteX7" fmla="*/ 295261 w 3061881"/>
              <a:gd name="connsiteY7" fmla="*/ 2540529 h 2540529"/>
              <a:gd name="connsiteX8" fmla="*/ 275376 w 3061881"/>
              <a:gd name="connsiteY8" fmla="*/ 2513937 h 2540529"/>
              <a:gd name="connsiteX9" fmla="*/ 0 w 3061881"/>
              <a:gd name="connsiteY9" fmla="*/ 1612418 h 2540529"/>
              <a:gd name="connsiteX10" fmla="*/ 1612418 w 3061881"/>
              <a:gd name="connsiteY10" fmla="*/ 0 h 2540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61881" h="2540529">
                <a:moveTo>
                  <a:pt x="1612418" y="0"/>
                </a:moveTo>
                <a:cubicBezTo>
                  <a:pt x="2224646" y="0"/>
                  <a:pt x="2757180" y="341213"/>
                  <a:pt x="3030226" y="843844"/>
                </a:cubicBezTo>
                <a:lnTo>
                  <a:pt x="3061881" y="909556"/>
                </a:lnTo>
                <a:lnTo>
                  <a:pt x="3061881" y="2315281"/>
                </a:lnTo>
                <a:lnTo>
                  <a:pt x="3030226" y="2380992"/>
                </a:lnTo>
                <a:cubicBezTo>
                  <a:pt x="3005404" y="2426686"/>
                  <a:pt x="2978437" y="2471046"/>
                  <a:pt x="2949460" y="2513937"/>
                </a:cubicBezTo>
                <a:lnTo>
                  <a:pt x="2929575" y="2540529"/>
                </a:lnTo>
                <a:lnTo>
                  <a:pt x="295261" y="2540529"/>
                </a:lnTo>
                <a:lnTo>
                  <a:pt x="275376" y="2513937"/>
                </a:lnTo>
                <a:cubicBezTo>
                  <a:pt x="101518" y="2256593"/>
                  <a:pt x="0" y="1946361"/>
                  <a:pt x="0" y="1612418"/>
                </a:cubicBezTo>
                <a:cubicBezTo>
                  <a:pt x="0" y="721904"/>
                  <a:pt x="721904" y="0"/>
                  <a:pt x="1612418"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11" descr="A close up of an object&#10;&#10;Description generated with high confidence">
            <a:extLst>
              <a:ext uri="{FF2B5EF4-FFF2-40B4-BE49-F238E27FC236}">
                <a16:creationId xmlns:a16="http://schemas.microsoft.com/office/drawing/2014/main" xmlns="" id="{8985A007-9689-4CC1-BA72-BF13FFCBC106}"/>
              </a:ext>
            </a:extLst>
          </p:cNvPr>
          <p:cNvPicPr>
            <a:picLocks noChangeAspect="1"/>
          </p:cNvPicPr>
          <p:nvPr/>
        </p:nvPicPr>
        <p:blipFill>
          <a:blip r:embed="rId5"/>
          <a:stretch>
            <a:fillRect/>
          </a:stretch>
        </p:blipFill>
        <p:spPr>
          <a:xfrm>
            <a:off x="9533568" y="5682487"/>
            <a:ext cx="2432116" cy="317017"/>
          </a:xfrm>
          <a:prstGeom prst="rect">
            <a:avLst/>
          </a:prstGeom>
        </p:spPr>
      </p:pic>
      <p:pic>
        <p:nvPicPr>
          <p:cNvPr id="3" name="Picture 3" descr="A group of people standing in a parking lot&#10;&#10;Description generated with very high confidence">
            <a:extLst>
              <a:ext uri="{FF2B5EF4-FFF2-40B4-BE49-F238E27FC236}">
                <a16:creationId xmlns:a16="http://schemas.microsoft.com/office/drawing/2014/main" xmlns="" id="{D1090AF5-23B1-4491-AC52-1ECB60BCAD96}"/>
              </a:ext>
            </a:extLst>
          </p:cNvPr>
          <p:cNvPicPr>
            <a:picLocks noChangeAspect="1"/>
          </p:cNvPicPr>
          <p:nvPr/>
        </p:nvPicPr>
        <p:blipFill>
          <a:blip r:embed="rId6"/>
          <a:stretch>
            <a:fillRect/>
          </a:stretch>
        </p:blipFill>
        <p:spPr>
          <a:xfrm>
            <a:off x="5991639" y="1989483"/>
            <a:ext cx="2445026" cy="3243470"/>
          </a:xfrm>
          <a:prstGeom prst="rect">
            <a:avLst/>
          </a:prstGeom>
        </p:spPr>
      </p:pic>
      <p:pic>
        <p:nvPicPr>
          <p:cNvPr id="5" name="Picture 6" descr="A picture containing tree, playing, sport, athletic game&#10;&#10;Description generated with very high confidence">
            <a:extLst>
              <a:ext uri="{FF2B5EF4-FFF2-40B4-BE49-F238E27FC236}">
                <a16:creationId xmlns:a16="http://schemas.microsoft.com/office/drawing/2014/main" xmlns="" id="{C7D81701-6897-4E6D-A35D-18A4E628AE8E}"/>
              </a:ext>
            </a:extLst>
          </p:cNvPr>
          <p:cNvPicPr>
            <a:picLocks noChangeAspect="1"/>
          </p:cNvPicPr>
          <p:nvPr/>
        </p:nvPicPr>
        <p:blipFill>
          <a:blip r:embed="rId7"/>
          <a:stretch>
            <a:fillRect/>
          </a:stretch>
        </p:blipFill>
        <p:spPr>
          <a:xfrm>
            <a:off x="8758030" y="2039178"/>
            <a:ext cx="2395331" cy="3193774"/>
          </a:xfrm>
          <a:prstGeom prst="rect">
            <a:avLst/>
          </a:prstGeom>
        </p:spPr>
      </p:pic>
    </p:spTree>
    <p:extLst>
      <p:ext uri="{BB962C8B-B14F-4D97-AF65-F5344CB8AC3E}">
        <p14:creationId xmlns:p14="http://schemas.microsoft.com/office/powerpoint/2010/main" val="21227493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xmlns="" id="{799A8B4F-0FED-46C0-9186-5A8E116D87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708905" y="0"/>
            <a:ext cx="648309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xmlns="" id="{DA6861EE-7660-46C9-80BD-173B8F7454B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xmlns="" id="{48BC57EC-D9C2-437A-A0B7-A2988FD526A3}"/>
              </a:ext>
            </a:extLst>
          </p:cNvPr>
          <p:cNvSpPr txBox="1"/>
          <p:nvPr/>
        </p:nvSpPr>
        <p:spPr>
          <a:xfrm>
            <a:off x="454798" y="177433"/>
            <a:ext cx="6318649" cy="1454051"/>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en-US" sz="3600" b="1" dirty="0">
                <a:solidFill>
                  <a:srgbClr val="000000"/>
                </a:solidFill>
                <a:latin typeface="+mj-lt"/>
                <a:ea typeface="+mj-ea"/>
                <a:cs typeface="+mj-cs"/>
              </a:rPr>
              <a:t>Show and Tell</a:t>
            </a:r>
            <a:endParaRPr lang="en-US" sz="3600" b="1" dirty="0">
              <a:solidFill>
                <a:srgbClr val="000000"/>
              </a:solidFill>
              <a:latin typeface="+mj-lt"/>
              <a:ea typeface="+mj-ea"/>
              <a:cs typeface="Calibri Light"/>
            </a:endParaRPr>
          </a:p>
        </p:txBody>
      </p:sp>
      <p:sp>
        <p:nvSpPr>
          <p:cNvPr id="30" name="Oval 29">
            <a:extLst>
              <a:ext uri="{FF2B5EF4-FFF2-40B4-BE49-F238E27FC236}">
                <a16:creationId xmlns:a16="http://schemas.microsoft.com/office/drawing/2014/main" xmlns="" id="{38A69B74-22E3-47CC-823F-18BE7930C81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089636" y="2960687"/>
            <a:ext cx="2668748" cy="2668748"/>
          </a:xfrm>
          <a:prstGeom prst="ellipse">
            <a:avLst/>
          </a:pr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71">
            <a:extLst>
              <a:ext uri="{FF2B5EF4-FFF2-40B4-BE49-F238E27FC236}">
                <a16:creationId xmlns:a16="http://schemas.microsoft.com/office/drawing/2014/main" xmlns="" id="{1778637B-5DB8-4A75-B2E6-FC2B1BB9A7D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157014" y="2"/>
            <a:ext cx="4034987" cy="3428147"/>
          </a:xfrm>
          <a:custGeom>
            <a:avLst/>
            <a:gdLst>
              <a:gd name="connsiteX0" fmla="*/ 350825 w 4034987"/>
              <a:gd name="connsiteY0" fmla="*/ 0 h 3428147"/>
              <a:gd name="connsiteX1" fmla="*/ 4034987 w 4034987"/>
              <a:gd name="connsiteY1" fmla="*/ 0 h 3428147"/>
              <a:gd name="connsiteX2" fmla="*/ 4034987 w 4034987"/>
              <a:gd name="connsiteY2" fmla="*/ 2505205 h 3428147"/>
              <a:gd name="connsiteX3" fmla="*/ 3951822 w 4034987"/>
              <a:gd name="connsiteY3" fmla="*/ 2616420 h 3428147"/>
              <a:gd name="connsiteX4" fmla="*/ 2230590 w 4034987"/>
              <a:gd name="connsiteY4" fmla="*/ 3428147 h 3428147"/>
              <a:gd name="connsiteX5" fmla="*/ 0 w 4034987"/>
              <a:gd name="connsiteY5" fmla="*/ 1197557 h 3428147"/>
              <a:gd name="connsiteX6" fmla="*/ 269220 w 4034987"/>
              <a:gd name="connsiteY6" fmla="*/ 134326 h 3428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4987" h="3428147">
                <a:moveTo>
                  <a:pt x="350825" y="0"/>
                </a:moveTo>
                <a:lnTo>
                  <a:pt x="4034987" y="0"/>
                </a:lnTo>
                <a:lnTo>
                  <a:pt x="4034987" y="2505205"/>
                </a:lnTo>
                <a:lnTo>
                  <a:pt x="3951822" y="2616420"/>
                </a:lnTo>
                <a:cubicBezTo>
                  <a:pt x="3542699" y="3112162"/>
                  <a:pt x="2923546" y="3428147"/>
                  <a:pt x="2230590" y="3428147"/>
                </a:cubicBezTo>
                <a:cubicBezTo>
                  <a:pt x="998669" y="3428147"/>
                  <a:pt x="0" y="2429478"/>
                  <a:pt x="0" y="1197557"/>
                </a:cubicBezTo>
                <a:cubicBezTo>
                  <a:pt x="0" y="812582"/>
                  <a:pt x="97526" y="450385"/>
                  <a:pt x="269220" y="134326"/>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4" name="Picture 6">
            <a:extLst>
              <a:ext uri="{FF2B5EF4-FFF2-40B4-BE49-F238E27FC236}">
                <a16:creationId xmlns:a16="http://schemas.microsoft.com/office/drawing/2014/main" xmlns="" id="{531A45E8-1952-4CEE-8A8E-A8EE7DBA3BCE}"/>
              </a:ext>
            </a:extLst>
          </p:cNvPr>
          <p:cNvPicPr>
            <a:picLocks noChangeAspect="1"/>
          </p:cNvPicPr>
          <p:nvPr/>
        </p:nvPicPr>
        <p:blipFill>
          <a:blip r:embed="rId4"/>
          <a:stretch>
            <a:fillRect/>
          </a:stretch>
        </p:blipFill>
        <p:spPr>
          <a:xfrm>
            <a:off x="8759844" y="343637"/>
            <a:ext cx="3205839" cy="2163941"/>
          </a:xfrm>
          <a:prstGeom prst="rect">
            <a:avLst/>
          </a:prstGeom>
        </p:spPr>
      </p:pic>
      <p:sp>
        <p:nvSpPr>
          <p:cNvPr id="34" name="Freeform 75">
            <a:extLst>
              <a:ext uri="{FF2B5EF4-FFF2-40B4-BE49-F238E27FC236}">
                <a16:creationId xmlns:a16="http://schemas.microsoft.com/office/drawing/2014/main" xmlns="" id="{0035A30C-45F3-4EFB-B2E8-6E2A11843D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059131" y="4258570"/>
            <a:ext cx="3132869" cy="2599430"/>
          </a:xfrm>
          <a:custGeom>
            <a:avLst/>
            <a:gdLst>
              <a:gd name="connsiteX0" fmla="*/ 1612418 w 3061881"/>
              <a:gd name="connsiteY0" fmla="*/ 0 h 2540529"/>
              <a:gd name="connsiteX1" fmla="*/ 3030226 w 3061881"/>
              <a:gd name="connsiteY1" fmla="*/ 843844 h 2540529"/>
              <a:gd name="connsiteX2" fmla="*/ 3061881 w 3061881"/>
              <a:gd name="connsiteY2" fmla="*/ 909556 h 2540529"/>
              <a:gd name="connsiteX3" fmla="*/ 3061881 w 3061881"/>
              <a:gd name="connsiteY3" fmla="*/ 2315281 h 2540529"/>
              <a:gd name="connsiteX4" fmla="*/ 3030226 w 3061881"/>
              <a:gd name="connsiteY4" fmla="*/ 2380992 h 2540529"/>
              <a:gd name="connsiteX5" fmla="*/ 2949460 w 3061881"/>
              <a:gd name="connsiteY5" fmla="*/ 2513937 h 2540529"/>
              <a:gd name="connsiteX6" fmla="*/ 2929575 w 3061881"/>
              <a:gd name="connsiteY6" fmla="*/ 2540529 h 2540529"/>
              <a:gd name="connsiteX7" fmla="*/ 295261 w 3061881"/>
              <a:gd name="connsiteY7" fmla="*/ 2540529 h 2540529"/>
              <a:gd name="connsiteX8" fmla="*/ 275376 w 3061881"/>
              <a:gd name="connsiteY8" fmla="*/ 2513937 h 2540529"/>
              <a:gd name="connsiteX9" fmla="*/ 0 w 3061881"/>
              <a:gd name="connsiteY9" fmla="*/ 1612418 h 2540529"/>
              <a:gd name="connsiteX10" fmla="*/ 1612418 w 3061881"/>
              <a:gd name="connsiteY10" fmla="*/ 0 h 2540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61881" h="2540529">
                <a:moveTo>
                  <a:pt x="1612418" y="0"/>
                </a:moveTo>
                <a:cubicBezTo>
                  <a:pt x="2224646" y="0"/>
                  <a:pt x="2757180" y="341213"/>
                  <a:pt x="3030226" y="843844"/>
                </a:cubicBezTo>
                <a:lnTo>
                  <a:pt x="3061881" y="909556"/>
                </a:lnTo>
                <a:lnTo>
                  <a:pt x="3061881" y="2315281"/>
                </a:lnTo>
                <a:lnTo>
                  <a:pt x="3030226" y="2380992"/>
                </a:lnTo>
                <a:cubicBezTo>
                  <a:pt x="3005404" y="2426686"/>
                  <a:pt x="2978437" y="2471046"/>
                  <a:pt x="2949460" y="2513937"/>
                </a:cubicBezTo>
                <a:lnTo>
                  <a:pt x="2929575" y="2540529"/>
                </a:lnTo>
                <a:lnTo>
                  <a:pt x="295261" y="2540529"/>
                </a:lnTo>
                <a:lnTo>
                  <a:pt x="275376" y="2513937"/>
                </a:lnTo>
                <a:cubicBezTo>
                  <a:pt x="101518" y="2256593"/>
                  <a:pt x="0" y="1946361"/>
                  <a:pt x="0" y="1612418"/>
                </a:cubicBezTo>
                <a:cubicBezTo>
                  <a:pt x="0" y="721904"/>
                  <a:pt x="721904" y="0"/>
                  <a:pt x="1612418"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11" descr="A close up of an object&#10;&#10;Description generated with high confidence">
            <a:extLst>
              <a:ext uri="{FF2B5EF4-FFF2-40B4-BE49-F238E27FC236}">
                <a16:creationId xmlns:a16="http://schemas.microsoft.com/office/drawing/2014/main" xmlns="" id="{8985A007-9689-4CC1-BA72-BF13FFCBC106}"/>
              </a:ext>
            </a:extLst>
          </p:cNvPr>
          <p:cNvPicPr>
            <a:picLocks noChangeAspect="1"/>
          </p:cNvPicPr>
          <p:nvPr/>
        </p:nvPicPr>
        <p:blipFill>
          <a:blip r:embed="rId5"/>
          <a:stretch>
            <a:fillRect/>
          </a:stretch>
        </p:blipFill>
        <p:spPr>
          <a:xfrm>
            <a:off x="9533568" y="5682487"/>
            <a:ext cx="2432116" cy="317017"/>
          </a:xfrm>
          <a:prstGeom prst="rect">
            <a:avLst/>
          </a:prstGeom>
        </p:spPr>
      </p:pic>
      <p:sp>
        <p:nvSpPr>
          <p:cNvPr id="5" name="Content Placeholder 2">
            <a:extLst>
              <a:ext uri="{FF2B5EF4-FFF2-40B4-BE49-F238E27FC236}">
                <a16:creationId xmlns:a16="http://schemas.microsoft.com/office/drawing/2014/main" xmlns="" id="{49CB7191-8D13-456E-A32F-4B1D04E07CA2}"/>
              </a:ext>
            </a:extLst>
          </p:cNvPr>
          <p:cNvSpPr>
            <a:spLocks noGrp="1"/>
          </p:cNvSpPr>
          <p:nvPr>
            <p:ph idx="1"/>
          </p:nvPr>
        </p:nvSpPr>
        <p:spPr>
          <a:xfrm>
            <a:off x="177804" y="1514783"/>
            <a:ext cx="5581611" cy="3359682"/>
          </a:xfrm>
          <a:solidFill>
            <a:schemeClr val="accent1">
              <a:lumMod val="20000"/>
              <a:lumOff val="80000"/>
            </a:schemeClr>
          </a:solidFill>
        </p:spPr>
        <p:txBody>
          <a:bodyPr vert="horz" lIns="91440" tIns="45720" rIns="91440" bIns="45720" rtlCol="0" anchor="ctr">
            <a:normAutofit/>
          </a:bodyPr>
          <a:lstStyle/>
          <a:p>
            <a:pPr marL="0" indent="0">
              <a:buNone/>
            </a:pPr>
            <a:endParaRPr lang="en-US" sz="1100" b="1" dirty="0">
              <a:cs typeface="Calibri"/>
            </a:endParaRPr>
          </a:p>
          <a:p>
            <a:r>
              <a:rPr lang="en-US" sz="1800" dirty="0">
                <a:solidFill>
                  <a:srgbClr val="000000"/>
                </a:solidFill>
                <a:latin typeface="+mj-lt"/>
                <a:cs typeface="Calibri"/>
              </a:rPr>
              <a:t>Each child will be given the opportunity to present a 'Show and Tell' to their peers as they did in Reception.</a:t>
            </a:r>
          </a:p>
          <a:p>
            <a:r>
              <a:rPr lang="en-US" sz="1800" dirty="0">
                <a:solidFill>
                  <a:srgbClr val="000000"/>
                </a:solidFill>
                <a:latin typeface="+mj-lt"/>
                <a:cs typeface="Calibri"/>
              </a:rPr>
              <a:t> This is a lovely opportunity for your child to talk about a topic of interest to them or to share a </a:t>
            </a:r>
            <a:r>
              <a:rPr lang="en-US" sz="1800" dirty="0" err="1">
                <a:solidFill>
                  <a:srgbClr val="000000"/>
                </a:solidFill>
                <a:latin typeface="+mj-lt"/>
                <a:cs typeface="Calibri"/>
              </a:rPr>
              <a:t>favourite</a:t>
            </a:r>
            <a:r>
              <a:rPr lang="en-US" sz="1800" dirty="0">
                <a:solidFill>
                  <a:srgbClr val="000000"/>
                </a:solidFill>
                <a:latin typeface="+mj-lt"/>
                <a:cs typeface="Calibri"/>
              </a:rPr>
              <a:t> toy or hobby. </a:t>
            </a:r>
          </a:p>
          <a:p>
            <a:r>
              <a:rPr lang="en-US" sz="1800" dirty="0">
                <a:solidFill>
                  <a:srgbClr val="000000"/>
                </a:solidFill>
                <a:latin typeface="+mj-lt"/>
                <a:cs typeface="Calibri"/>
              </a:rPr>
              <a:t>Dates will be sent out so you will know when your child has their Show and Tell.</a:t>
            </a:r>
          </a:p>
          <a:p>
            <a:r>
              <a:rPr lang="en-US" sz="1800" dirty="0">
                <a:solidFill>
                  <a:srgbClr val="000000"/>
                </a:solidFill>
                <a:latin typeface="+mj-lt"/>
                <a:cs typeface="Calibri"/>
              </a:rPr>
              <a:t>If you choose to create a Power Point presentation, please email it to the class teacher as we cannot use USB sticks on our school system.</a:t>
            </a:r>
          </a:p>
          <a:p>
            <a:pPr marL="0" indent="0">
              <a:buNone/>
            </a:pPr>
            <a:endParaRPr lang="en-US" sz="1800" dirty="0">
              <a:solidFill>
                <a:srgbClr val="000000"/>
              </a:solidFill>
              <a:latin typeface="Calibri" panose="020F0502020204030204"/>
              <a:cs typeface="Calibri"/>
            </a:endParaRPr>
          </a:p>
        </p:txBody>
      </p:sp>
    </p:spTree>
    <p:extLst>
      <p:ext uri="{BB962C8B-B14F-4D97-AF65-F5344CB8AC3E}">
        <p14:creationId xmlns:p14="http://schemas.microsoft.com/office/powerpoint/2010/main" val="161842788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ADE509830BBE147B7D89740A92CA319" ma:contentTypeVersion="10" ma:contentTypeDescription="Create a new document." ma:contentTypeScope="" ma:versionID="4d964b087653d400fbd46acece531708">
  <xsd:schema xmlns:xsd="http://www.w3.org/2001/XMLSchema" xmlns:xs="http://www.w3.org/2001/XMLSchema" xmlns:p="http://schemas.microsoft.com/office/2006/metadata/properties" xmlns:ns2="e6e40ca3-e632-42ca-a0e0-9f7b1afcb6aa" xmlns:ns3="7e62610b-0fe3-4380-a1bb-8191391b1ad7" targetNamespace="http://schemas.microsoft.com/office/2006/metadata/properties" ma:root="true" ma:fieldsID="0f272884f6cd170408dea4779adb9d6b" ns2:_="" ns3:_="">
    <xsd:import namespace="e6e40ca3-e632-42ca-a0e0-9f7b1afcb6aa"/>
    <xsd:import namespace="7e62610b-0fe3-4380-a1bb-8191391b1ad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e40ca3-e632-42ca-a0e0-9f7b1afcb6a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e62610b-0fe3-4380-a1bb-8191391b1ad7"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D9BF627-0FD8-43FA-B5C7-F9A04656C823}">
  <ds:schemaRefs>
    <ds:schemaRef ds:uri="http://www.w3.org/XML/1998/namespace"/>
    <ds:schemaRef ds:uri="http://schemas.microsoft.com/office/2006/documentManagement/types"/>
    <ds:schemaRef ds:uri="http://purl.org/dc/terms/"/>
    <ds:schemaRef ds:uri="e6e40ca3-e632-42ca-a0e0-9f7b1afcb6aa"/>
    <ds:schemaRef ds:uri="http://purl.org/dc/elements/1.1/"/>
    <ds:schemaRef ds:uri="http://schemas.microsoft.com/office/infopath/2007/PartnerControls"/>
    <ds:schemaRef ds:uri="http://purl.org/dc/dcmitype/"/>
    <ds:schemaRef ds:uri="http://schemas.openxmlformats.org/package/2006/metadata/core-properties"/>
    <ds:schemaRef ds:uri="7e62610b-0fe3-4380-a1bb-8191391b1ad7"/>
    <ds:schemaRef ds:uri="http://schemas.microsoft.com/office/2006/metadata/properties"/>
  </ds:schemaRefs>
</ds:datastoreItem>
</file>

<file path=customXml/itemProps2.xml><?xml version="1.0" encoding="utf-8"?>
<ds:datastoreItem xmlns:ds="http://schemas.openxmlformats.org/officeDocument/2006/customXml" ds:itemID="{E67FDCD4-CC11-4803-8980-218AB5CB30E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6e40ca3-e632-42ca-a0e0-9f7b1afcb6aa"/>
    <ds:schemaRef ds:uri="7e62610b-0fe3-4380-a1bb-8191391b1ad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ADCAA06-62A4-4FBD-BB3C-CC0AC685F1E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981</TotalTime>
  <Words>216</Words>
  <Application>Microsoft Office PowerPoint</Application>
  <PresentationFormat>Widescreen</PresentationFormat>
  <Paragraphs>96</Paragraphs>
  <Slides>14</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Calibri Light</vt:lpstr>
      <vt:lpstr>Gill Sans MT</vt:lpstr>
      <vt:lpstr>office theme</vt:lpstr>
      <vt:lpstr>Year 1 Welcome meeting 2019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Reading</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Mrs L Powell</dc:creator>
  <cp:lastModifiedBy>SRuiz</cp:lastModifiedBy>
  <cp:revision>772</cp:revision>
  <dcterms:created xsi:type="dcterms:W3CDTF">2013-07-15T20:26:40Z</dcterms:created>
  <dcterms:modified xsi:type="dcterms:W3CDTF">2019-09-23T12:40:43Z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0x0101004ADE509830BBE147B7D89740A92CA319</vt:lpwstr>
  </property>
</Properties>
</file>